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95" r:id="rId5"/>
    <p:sldId id="259" r:id="rId6"/>
    <p:sldId id="260" r:id="rId7"/>
    <p:sldId id="261" r:id="rId8"/>
    <p:sldId id="262" r:id="rId9"/>
    <p:sldId id="300" r:id="rId10"/>
    <p:sldId id="301" r:id="rId11"/>
    <p:sldId id="263" r:id="rId12"/>
    <p:sldId id="265" r:id="rId14"/>
    <p:sldId id="266" r:id="rId15"/>
    <p:sldId id="267" r:id="rId16"/>
    <p:sldId id="269" r:id="rId17"/>
    <p:sldId id="298" r:id="rId18"/>
    <p:sldId id="268" r:id="rId19"/>
    <p:sldId id="264" r:id="rId20"/>
    <p:sldId id="303" r:id="rId21"/>
    <p:sldId id="304" r:id="rId22"/>
    <p:sldId id="305" r:id="rId23"/>
    <p:sldId id="306" r:id="rId24"/>
    <p:sldId id="307" r:id="rId25"/>
    <p:sldId id="308" r:id="rId26"/>
    <p:sldId id="270" r:id="rId27"/>
    <p:sldId id="271" r:id="rId28"/>
    <p:sldId id="272" r:id="rId29"/>
    <p:sldId id="273" r:id="rId30"/>
    <p:sldId id="274" r:id="rId31"/>
    <p:sldId id="275" r:id="rId32"/>
    <p:sldId id="278" r:id="rId33"/>
    <p:sldId id="280" r:id="rId34"/>
    <p:sldId id="281" r:id="rId35"/>
    <p:sldId id="299" r:id="rId36"/>
    <p:sldId id="282" r:id="rId37"/>
    <p:sldId id="283" r:id="rId38"/>
    <p:sldId id="276" r:id="rId39"/>
    <p:sldId id="277" r:id="rId40"/>
    <p:sldId id="285" r:id="rId41"/>
    <p:sldId id="284" r:id="rId42"/>
    <p:sldId id="302" r:id="rId43"/>
    <p:sldId id="309" r:id="rId44"/>
    <p:sldId id="286" r:id="rId45"/>
  </p:sldIdLst>
  <p:sldSz cx="9144000" cy="6858000" type="screen4x3"/>
  <p:notesSz cx="7010400" cy="92964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3" autoAdjust="0"/>
    <p:restoredTop sz="94587" autoAdjust="0"/>
  </p:normalViewPr>
  <p:slideViewPr>
    <p:cSldViewPr showGuides="1">
      <p:cViewPr varScale="1">
        <p:scale>
          <a:sx n="71" d="100"/>
          <a:sy n="71" d="100"/>
        </p:scale>
        <p:origin x="958" y="26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28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5D5834-A80B-416B-92A6-65B22C8CD2BB}" type="slidenum">
              <a:rPr lang="en-US" smtClean="0"/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214813" y="0"/>
            <a:ext cx="12395201" cy="9296400"/>
          </a:xfrm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7417" y="969914"/>
            <a:ext cx="2590866" cy="6780161"/>
          </a:xfrm>
          <a:noFill/>
        </p:spPr>
        <p:txBody>
          <a:bodyPr/>
          <a:lstStyle/>
          <a:p>
            <a:pPr eaLnBrk="1" hangingPunct="1"/>
            <a:r>
              <a:rPr lang="en-US"/>
              <a:t>Answer:  take lots of images, average them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C0D556-2D4C-43D7-A143-10DF9A50ECA8}" type="slidenum">
              <a:rPr lang="en-US" smtClean="0"/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61CC4-F38B-4448-ABCF-6E7523585C6C}" type="slidenum">
              <a:rPr lang="en-US" smtClean="0"/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66B4A-7B24-4AAF-A9EB-F7140824BCA0}" type="slidenum">
              <a:rPr lang="en-US" smtClean="0"/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Linear vs. quadratic in mask size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B3A0A-D57B-4CAC-84DB-6D90894AFFCB}" type="slidenum">
              <a:rPr lang="en-US" smtClean="0"/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2CDC3-69BE-411F-9C41-51A69F6ED2FC}" type="slidenum">
              <a:rPr lang="en-US" smtClean="0"/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3738"/>
            <a:ext cx="4629150" cy="3471862"/>
          </a:xfrm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f + a(f - f * g) = (1+a)f-af*g = f*((1+a)e-g)</a:t>
            </a:r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4E4AEE-8035-4E77-A391-811D0AD39F32}" type="slidenum">
              <a:rPr lang="en-US" smtClean="0"/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6C6D3D-63F5-43F0-8220-69118B54FBAB}" type="slidenum">
              <a:rPr lang="en-US" smtClean="0"/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76CC1-63DF-4546-832F-7B3740A94E4E}" type="slidenum">
              <a:rPr lang="en-US" smtClean="0"/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7A330F-0BC8-49D7-A944-695EB46CD0AF}" type="slidenum">
              <a:rPr lang="en-US" smtClean="0"/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87F93-8D1F-4BCD-9CEA-002EA20EF340}" type="slidenum">
              <a:rPr lang="en-US" smtClean="0"/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A76B8-4245-438E-AE87-AEABE722B1BB}" type="slidenum">
              <a:rPr lang="en-US" smtClean="0"/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F11CB8-0680-4BC0-BBD4-10AB2DA2E5E1}" type="slidenum">
              <a:rPr lang="en-US" smtClean="0"/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r>
              <a:rPr lang="en-US"/>
              <a:t>I always walk through the argument on the left rather carefully; it gives some insight into the</a:t>
            </a:r>
            <a:endParaRPr lang="en-US"/>
          </a:p>
          <a:p>
            <a:pPr eaLnBrk="1" hangingPunct="1"/>
            <a:r>
              <a:rPr lang="en-US"/>
              <a:t>significance of impulse responses or point spread functions.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C0D556-2D4C-43D7-A143-10DF9A50ECA8}" type="slidenum">
              <a:rPr lang="en-US" smtClean="0"/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hyperlink" Target="http://cvcl.mit.edu/hybridimage.htm" TargetMode="Externa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11.png"/><Relationship Id="rId7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tags" Target="../tags/tag5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2" Type="http://schemas.openxmlformats.org/officeDocument/2006/relationships/tags" Target="../tags/tag4.xml"/><Relationship Id="rId13" Type="http://schemas.openxmlformats.org/officeDocument/2006/relationships/notesSlide" Target="../notesSlides/notesSlide1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23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19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20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21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tags" Target="../tags/tag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2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3.png"/><Relationship Id="rId13" Type="http://schemas.openxmlformats.org/officeDocument/2006/relationships/tags" Target="../tags/tag25.xml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tags" Target="../tags/tag24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7.png"/><Relationship Id="rId7" Type="http://schemas.openxmlformats.org/officeDocument/2006/relationships/tags" Target="../tags/tag2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tags" Target="../tags/tag26.xml"/><Relationship Id="rId3" Type="http://schemas.openxmlformats.org/officeDocument/2006/relationships/image" Target="../media/image64.png"/><Relationship Id="rId2" Type="http://schemas.openxmlformats.org/officeDocument/2006/relationships/oleObject" Target="../embeddings/oleObject3.bin"/><Relationship Id="rId11" Type="http://schemas.openxmlformats.org/officeDocument/2006/relationships/notesSlide" Target="../notesSlides/notesSlide14.xml"/><Relationship Id="rId10" Type="http://schemas.openxmlformats.org/officeDocument/2006/relationships/vmlDrawing" Target="../drawings/vmlDrawing3.vml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5.jpe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GIF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file:///C:\snavely\work\teaching\09Sp-CS1114\lectures\lec2\t100.ply" TargetMode="External"/><Relationship Id="rId4" Type="http://schemas.openxmlformats.org/officeDocument/2006/relationships/hyperlink" Target="file:///c:\snavely\bin\snoop.exe" TargetMode="External"/><Relationship Id="rId3" Type="http://schemas.openxmlformats.org/officeDocument/2006/relationships/hyperlink" Target="file:///c:\snavely\bin\snoop" TargetMode="Externa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1828800"/>
            <a:ext cx="92202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Lecture 1: Images and image filtering</a:t>
            </a:r>
            <a:endParaRPr lang="en-US" sz="3600" dirty="0"/>
          </a:p>
        </p:txBody>
      </p:sp>
      <p:sp>
        <p:nvSpPr>
          <p:cNvPr id="6" name="Title 1"/>
          <p:cNvSpPr txBox="1"/>
          <p:nvPr/>
        </p:nvSpPr>
        <p:spPr>
          <a:xfrm>
            <a:off x="457200" y="-164275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Computer Vision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8363" y="6248400"/>
            <a:ext cx="5100637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sz="1400" baseline="0" dirty="0">
                <a:latin typeface="Arial" panose="020B0604020202020204" pitchFamily="34" charset="0"/>
              </a:rPr>
              <a:t>Hybrid Images, </a:t>
            </a:r>
            <a:r>
              <a:rPr lang="en-US" sz="1400" baseline="0" dirty="0" err="1">
                <a:latin typeface="Arial" panose="020B0604020202020204" pitchFamily="34" charset="0"/>
              </a:rPr>
              <a:t>Oliva</a:t>
            </a:r>
            <a:r>
              <a:rPr lang="en-US" sz="1400" baseline="0" dirty="0">
                <a:latin typeface="Arial" panose="020B0604020202020204" pitchFamily="34" charset="0"/>
              </a:rPr>
              <a:t> et al., </a:t>
            </a:r>
            <a:r>
              <a:rPr lang="en-US" sz="1400" baseline="0" dirty="0">
                <a:latin typeface="Arial" panose="020B0604020202020204" pitchFamily="34" charset="0"/>
                <a:hlinkClick r:id="rId2"/>
              </a:rPr>
              <a:t>http://cvcl.mit.edu/hybridimage.htm</a:t>
            </a:r>
            <a:endParaRPr lang="en-US" sz="1400" baseline="0" dirty="0">
              <a:latin typeface="Arial" panose="020B0604020202020204" pitchFamily="34" charset="0"/>
            </a:endParaRPr>
          </a:p>
        </p:txBody>
      </p:sp>
      <p:pic>
        <p:nvPicPr>
          <p:cNvPr id="11" name="Picture 4" descr="group face hybrid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3853" y="2909888"/>
            <a:ext cx="8446758" cy="333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Question: Noise reduction</a:t>
            </a: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434975" imgH="676910" progId="Equation.DSMT4">
                  <p:embed/>
                </p:oleObj>
              </mc:Choice>
              <mc:Fallback>
                <p:oleObj name="Equation" r:id="rId3" imgW="434975" imgH="67691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0932" name="Picture 4" descr="image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lum bright="24000" contrast="30000"/>
          </a:blip>
          <a:srcRect/>
          <a:stretch>
            <a:fillRect/>
          </a:stretch>
        </p:blipFill>
        <p:spPr bwMode="auto">
          <a:xfrm>
            <a:off x="5791200" y="2027237"/>
            <a:ext cx="2690813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0933" name="Picture 5" descr="image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lum bright="24000" contrast="30000"/>
          </a:blip>
          <a:srcRect/>
          <a:stretch>
            <a:fillRect/>
          </a:stretch>
        </p:blipFill>
        <p:spPr bwMode="auto">
          <a:xfrm>
            <a:off x="1219200" y="2027237"/>
            <a:ext cx="2690813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0934" name="Picture 6" descr="avg1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lum bright="24000" contrast="30000"/>
          </a:blip>
          <a:srcRect/>
          <a:stretch>
            <a:fillRect/>
          </a:stretch>
        </p:blipFill>
        <p:spPr bwMode="auto">
          <a:xfrm>
            <a:off x="3454400" y="2427287"/>
            <a:ext cx="2682875" cy="336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11200" y="933450"/>
            <a:ext cx="7772400" cy="150495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Given a camera and a still scene, how can you reduce noise?</a:t>
            </a:r>
            <a:endParaRPr lang="en-US"/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822325" y="5943600"/>
            <a:ext cx="55387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/>
              <a:t>Take lots of images and average them! </a:t>
            </a:r>
            <a:endParaRPr lang="en-US"/>
          </a:p>
        </p:txBody>
      </p:sp>
      <p:sp>
        <p:nvSpPr>
          <p:cNvPr id="1020937" name="Rectangle 9"/>
          <p:cNvSpPr>
            <a:spLocks noChangeArrowheads="1"/>
          </p:cNvSpPr>
          <p:nvPr/>
        </p:nvSpPr>
        <p:spPr bwMode="auto">
          <a:xfrm>
            <a:off x="838200" y="6384925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/>
              <a:t>What’s the next best thing?</a:t>
            </a:r>
            <a:endParaRPr 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S. </a:t>
            </a:r>
            <a:r>
              <a:rPr lang="en-US" sz="1400" dirty="0"/>
              <a:t>Seitz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6" grpId="0"/>
      <p:bldP spid="10209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Image filtering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1339850"/>
            <a:ext cx="8724900" cy="1381125"/>
          </a:xfrm>
        </p:spPr>
        <p:txBody>
          <a:bodyPr/>
          <a:lstStyle/>
          <a:p>
            <a:pPr eaLnBrk="1" hangingPunct="1"/>
            <a:r>
              <a:rPr lang="en-US" dirty="0"/>
              <a:t>Modify the pixels in an image based on some function of a local neighborhood of each pixel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</p:txBody>
      </p:sp>
      <p:grpSp>
        <p:nvGrpSpPr>
          <p:cNvPr id="3" name="Group 5"/>
          <p:cNvGrpSpPr/>
          <p:nvPr/>
        </p:nvGrpSpPr>
        <p:grpSpPr bwMode="auto">
          <a:xfrm>
            <a:off x="1289050" y="3352800"/>
            <a:ext cx="1241425" cy="1143000"/>
            <a:chOff x="2290" y="1920"/>
            <a:chExt cx="782" cy="720"/>
          </a:xfrm>
        </p:grpSpPr>
        <p:sp>
          <p:nvSpPr>
            <p:cNvPr id="33819" name="Rectangle 6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0" name="Line 7"/>
            <p:cNvSpPr>
              <a:spLocks noChangeShapeType="1"/>
            </p:cNvSpPr>
            <p:nvPr/>
          </p:nvSpPr>
          <p:spPr bwMode="auto">
            <a:xfrm>
              <a:off x="256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Line 8"/>
            <p:cNvSpPr>
              <a:spLocks noChangeShapeType="1"/>
            </p:cNvSpPr>
            <p:nvPr/>
          </p:nvSpPr>
          <p:spPr bwMode="auto">
            <a:xfrm>
              <a:off x="282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Line 9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3" name="Line 10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4" name="Text Box 11"/>
            <p:cNvSpPr txBox="1">
              <a:spLocks noChangeArrowheads="1"/>
            </p:cNvSpPr>
            <p:nvPr/>
          </p:nvSpPr>
          <p:spPr bwMode="auto">
            <a:xfrm>
              <a:off x="2591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5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3825" name="Text Box 12"/>
            <p:cNvSpPr txBox="1">
              <a:spLocks noChangeArrowheads="1"/>
            </p:cNvSpPr>
            <p:nvPr/>
          </p:nvSpPr>
          <p:spPr bwMode="auto">
            <a:xfrm>
              <a:off x="2856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1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26" name="Text Box 13"/>
            <p:cNvSpPr txBox="1">
              <a:spLocks noChangeArrowheads="1"/>
            </p:cNvSpPr>
            <p:nvPr/>
          </p:nvSpPr>
          <p:spPr bwMode="auto">
            <a:xfrm>
              <a:off x="2327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4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3827" name="Text Box 14"/>
            <p:cNvSpPr txBox="1">
              <a:spLocks noChangeArrowheads="1"/>
            </p:cNvSpPr>
            <p:nvPr/>
          </p:nvSpPr>
          <p:spPr bwMode="auto">
            <a:xfrm>
              <a:off x="2591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1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3828" name="Text Box 15"/>
            <p:cNvSpPr txBox="1">
              <a:spLocks noChangeArrowheads="1"/>
            </p:cNvSpPr>
            <p:nvPr/>
          </p:nvSpPr>
          <p:spPr bwMode="auto">
            <a:xfrm>
              <a:off x="2856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7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3829" name="Text Box 16"/>
            <p:cNvSpPr txBox="1">
              <a:spLocks noChangeArrowheads="1"/>
            </p:cNvSpPr>
            <p:nvPr/>
          </p:nvSpPr>
          <p:spPr bwMode="auto">
            <a:xfrm>
              <a:off x="2327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1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30" name="Line 17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1" name="Line 18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2" name="Text Box 19"/>
            <p:cNvSpPr txBox="1">
              <a:spLocks noChangeArrowheads="1"/>
            </p:cNvSpPr>
            <p:nvPr/>
          </p:nvSpPr>
          <p:spPr bwMode="auto">
            <a:xfrm>
              <a:off x="2591" y="192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5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3833" name="Text Box 20"/>
            <p:cNvSpPr txBox="1">
              <a:spLocks noChangeArrowheads="1"/>
            </p:cNvSpPr>
            <p:nvPr/>
          </p:nvSpPr>
          <p:spPr bwMode="auto">
            <a:xfrm>
              <a:off x="2856" y="192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3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34" name="Text Box 21"/>
            <p:cNvSpPr txBox="1">
              <a:spLocks noChangeArrowheads="1"/>
            </p:cNvSpPr>
            <p:nvPr/>
          </p:nvSpPr>
          <p:spPr bwMode="auto">
            <a:xfrm>
              <a:off x="2290" y="1920"/>
              <a:ext cx="264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10</a:t>
              </a:r>
              <a:endParaRPr lang="en-US" dirty="0">
                <a:cs typeface="Arial" panose="020B0604020202020204" pitchFamily="34" charset="0"/>
              </a:endParaRPr>
            </a:p>
          </p:txBody>
        </p:sp>
      </p:grpSp>
      <p:sp>
        <p:nvSpPr>
          <p:cNvPr id="33798" name="Text Box 22"/>
          <p:cNvSpPr txBox="1">
            <a:spLocks noChangeArrowheads="1"/>
          </p:cNvSpPr>
          <p:nvPr/>
        </p:nvSpPr>
        <p:spPr bwMode="auto">
          <a:xfrm>
            <a:off x="1066800" y="4572000"/>
            <a:ext cx="22780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cs typeface="Arial" panose="020B0604020202020204" pitchFamily="34" charset="0"/>
              </a:rPr>
              <a:t>Local image data</a:t>
            </a:r>
            <a:endParaRPr lang="en-US" dirty="0">
              <a:cs typeface="Arial" panose="020B0604020202020204" pitchFamily="34" charset="0"/>
            </a:endParaRPr>
          </a:p>
        </p:txBody>
      </p:sp>
      <p:grpSp>
        <p:nvGrpSpPr>
          <p:cNvPr id="4" name="Group 23"/>
          <p:cNvGrpSpPr/>
          <p:nvPr/>
        </p:nvGrpSpPr>
        <p:grpSpPr bwMode="auto">
          <a:xfrm>
            <a:off x="5807075" y="3352800"/>
            <a:ext cx="1295400" cy="1219200"/>
            <a:chOff x="2256" y="1920"/>
            <a:chExt cx="816" cy="768"/>
          </a:xfrm>
        </p:grpSpPr>
        <p:sp>
          <p:nvSpPr>
            <p:cNvPr id="33803" name="Rectangle 24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Line 25"/>
            <p:cNvSpPr>
              <a:spLocks noChangeShapeType="1"/>
            </p:cNvSpPr>
            <p:nvPr/>
          </p:nvSpPr>
          <p:spPr bwMode="auto">
            <a:xfrm>
              <a:off x="2544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Line 26"/>
            <p:cNvSpPr>
              <a:spLocks noChangeShapeType="1"/>
            </p:cNvSpPr>
            <p:nvPr/>
          </p:nvSpPr>
          <p:spPr bwMode="auto">
            <a:xfrm>
              <a:off x="2832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Line 27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Line 28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Text Box 29"/>
            <p:cNvSpPr txBox="1">
              <a:spLocks noChangeArrowheads="1"/>
            </p:cNvSpPr>
            <p:nvPr/>
          </p:nvSpPr>
          <p:spPr bwMode="auto">
            <a:xfrm>
              <a:off x="2582" y="216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cs typeface="Arial" panose="020B0604020202020204" pitchFamily="34" charset="0"/>
                </a:rPr>
                <a:t>7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09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0" name="Text Box 31"/>
            <p:cNvSpPr txBox="1">
              <a:spLocks noChangeArrowheads="1"/>
            </p:cNvSpPr>
            <p:nvPr/>
          </p:nvSpPr>
          <p:spPr bwMode="auto">
            <a:xfrm>
              <a:off x="2352" y="216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1" name="Text Box 32"/>
            <p:cNvSpPr txBox="1">
              <a:spLocks noChangeArrowheads="1"/>
            </p:cNvSpPr>
            <p:nvPr/>
          </p:nvSpPr>
          <p:spPr bwMode="auto">
            <a:xfrm>
              <a:off x="256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2" name="Text Box 33"/>
            <p:cNvSpPr txBox="1">
              <a:spLocks noChangeArrowheads="1"/>
            </p:cNvSpPr>
            <p:nvPr/>
          </p:nvSpPr>
          <p:spPr bwMode="auto">
            <a:xfrm>
              <a:off x="281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3" name="Text Box 34"/>
            <p:cNvSpPr txBox="1">
              <a:spLocks noChangeArrowheads="1"/>
            </p:cNvSpPr>
            <p:nvPr/>
          </p:nvSpPr>
          <p:spPr bwMode="auto">
            <a:xfrm>
              <a:off x="233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4" name="Line 35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5" name="Line 36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Text Box 37"/>
            <p:cNvSpPr txBox="1">
              <a:spLocks noChangeArrowheads="1"/>
            </p:cNvSpPr>
            <p:nvPr/>
          </p:nvSpPr>
          <p:spPr bwMode="auto">
            <a:xfrm>
              <a:off x="2582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7" name="Text Box 38"/>
            <p:cNvSpPr txBox="1">
              <a:spLocks noChangeArrowheads="1"/>
            </p:cNvSpPr>
            <p:nvPr/>
          </p:nvSpPr>
          <p:spPr bwMode="auto">
            <a:xfrm>
              <a:off x="2832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18" name="Text Box 39"/>
            <p:cNvSpPr txBox="1">
              <a:spLocks noChangeArrowheads="1"/>
            </p:cNvSpPr>
            <p:nvPr/>
          </p:nvSpPr>
          <p:spPr bwMode="auto">
            <a:xfrm>
              <a:off x="2256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</p:grpSp>
      <p:sp>
        <p:nvSpPr>
          <p:cNvPr id="33800" name="Text Box 40"/>
          <p:cNvSpPr txBox="1">
            <a:spLocks noChangeArrowheads="1"/>
          </p:cNvSpPr>
          <p:nvPr/>
        </p:nvSpPr>
        <p:spPr bwMode="auto">
          <a:xfrm>
            <a:off x="5502275" y="4572000"/>
            <a:ext cx="2719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cs typeface="Arial" panose="020B0604020202020204" pitchFamily="34" charset="0"/>
              </a:rPr>
              <a:t>Modified image data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33801" name="Line 41"/>
          <p:cNvSpPr>
            <a:spLocks noChangeShapeType="1"/>
          </p:cNvSpPr>
          <p:nvPr/>
        </p:nvSpPr>
        <p:spPr bwMode="auto">
          <a:xfrm>
            <a:off x="3444875" y="3962400"/>
            <a:ext cx="1295400" cy="0"/>
          </a:xfrm>
          <a:prstGeom prst="line">
            <a:avLst/>
          </a:prstGeom>
          <a:noFill/>
          <a:ln w="152400">
            <a:solidFill>
              <a:schemeClr val="accent2"/>
            </a:solidFill>
            <a:rou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802" name="Text Box 42"/>
          <p:cNvSpPr txBox="1">
            <a:spLocks noChangeArrowheads="1"/>
          </p:cNvSpPr>
          <p:nvPr/>
        </p:nvSpPr>
        <p:spPr bwMode="auto">
          <a:xfrm>
            <a:off x="3289300" y="3352800"/>
            <a:ext cx="196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anose="020B0604020202020204" pitchFamily="34" charset="0"/>
              </a:rPr>
              <a:t>Some function</a:t>
            </a:r>
            <a:endParaRPr lang="en-US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3730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L. Zhang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  <p:bldP spid="33800" grpId="0"/>
      <p:bldP spid="33801" grpId="0" animBg="1"/>
      <p:bldP spid="338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>
            <a:stCxn id="61" idx="3"/>
            <a:endCxn id="34845" idx="1"/>
          </p:cNvCxnSpPr>
          <p:nvPr/>
        </p:nvCxnSpPr>
        <p:spPr>
          <a:xfrm>
            <a:off x="2405742" y="4991100"/>
            <a:ext cx="1175658" cy="158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Linear filtering</a:t>
            </a:r>
            <a:endParaRPr lang="en-US" dirty="0"/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493838"/>
            <a:ext cx="8374062" cy="50593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One simple version of filtering:  linear filtering 		(cross-correlation, convolution)</a:t>
            </a:r>
            <a:endParaRPr lang="en-US" sz="2800" dirty="0"/>
          </a:p>
          <a:p>
            <a:pPr lvl="1" eaLnBrk="1" hangingPunct="1"/>
            <a:r>
              <a:rPr lang="en-US" sz="2400" dirty="0"/>
              <a:t>Replace each pixel by a linear combination (a weighted sum) of its neighbors</a:t>
            </a:r>
            <a:endParaRPr lang="en-US" sz="2400" dirty="0"/>
          </a:p>
          <a:p>
            <a:pPr eaLnBrk="1" hangingPunct="1"/>
            <a:r>
              <a:rPr lang="en-US" sz="2800" dirty="0"/>
              <a:t>The prescription for the linear combination is called the “kernel” (or “mask”, “filter”)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grpSp>
        <p:nvGrpSpPr>
          <p:cNvPr id="4" name="Group 22"/>
          <p:cNvGrpSpPr/>
          <p:nvPr/>
        </p:nvGrpSpPr>
        <p:grpSpPr bwMode="auto">
          <a:xfrm>
            <a:off x="3581403" y="4419600"/>
            <a:ext cx="1271588" cy="1219200"/>
            <a:chOff x="4896" y="1392"/>
            <a:chExt cx="801" cy="768"/>
          </a:xfrm>
        </p:grpSpPr>
        <p:sp>
          <p:nvSpPr>
            <p:cNvPr id="34843" name="Text Box 23"/>
            <p:cNvSpPr txBox="1">
              <a:spLocks noChangeArrowheads="1"/>
            </p:cNvSpPr>
            <p:nvPr/>
          </p:nvSpPr>
          <p:spPr bwMode="auto">
            <a:xfrm>
              <a:off x="5397" y="1872"/>
              <a:ext cx="3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0.5</a:t>
              </a:r>
              <a:endParaRPr lang="en-US" dirty="0">
                <a:cs typeface="Arial" panose="020B0604020202020204" pitchFamily="34" charset="0"/>
              </a:endParaRPr>
            </a:p>
          </p:txBody>
        </p:sp>
        <p:grpSp>
          <p:nvGrpSpPr>
            <p:cNvPr id="5" name="Group 24"/>
            <p:cNvGrpSpPr/>
            <p:nvPr/>
          </p:nvGrpSpPr>
          <p:grpSpPr bwMode="auto">
            <a:xfrm>
              <a:off x="4896" y="1392"/>
              <a:ext cx="768" cy="768"/>
              <a:chOff x="4896" y="1392"/>
              <a:chExt cx="768" cy="768"/>
            </a:xfrm>
          </p:grpSpPr>
          <p:sp>
            <p:nvSpPr>
              <p:cNvPr id="34845" name="Rectangle 25"/>
              <p:cNvSpPr>
                <a:spLocks noChangeArrowheads="1"/>
              </p:cNvSpPr>
              <p:nvPr/>
            </p:nvSpPr>
            <p:spPr bwMode="auto">
              <a:xfrm>
                <a:off x="4896" y="1392"/>
                <a:ext cx="768" cy="7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6" name="Line 26"/>
              <p:cNvSpPr>
                <a:spLocks noChangeShapeType="1"/>
              </p:cNvSpPr>
              <p:nvPr/>
            </p:nvSpPr>
            <p:spPr bwMode="auto">
              <a:xfrm>
                <a:off x="5136" y="139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7" name="Line 27"/>
              <p:cNvSpPr>
                <a:spLocks noChangeShapeType="1"/>
              </p:cNvSpPr>
              <p:nvPr/>
            </p:nvSpPr>
            <p:spPr bwMode="auto">
              <a:xfrm>
                <a:off x="5424" y="139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8" name="Line 28"/>
              <p:cNvSpPr>
                <a:spLocks noChangeShapeType="1"/>
              </p:cNvSpPr>
              <p:nvPr/>
            </p:nvSpPr>
            <p:spPr bwMode="auto">
              <a:xfrm>
                <a:off x="4896" y="163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9" name="Line 29"/>
              <p:cNvSpPr>
                <a:spLocks noChangeShapeType="1"/>
              </p:cNvSpPr>
              <p:nvPr/>
            </p:nvSpPr>
            <p:spPr bwMode="auto">
              <a:xfrm>
                <a:off x="4896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0" name="Text Box 30"/>
              <p:cNvSpPr txBox="1">
                <a:spLocks noChangeArrowheads="1"/>
              </p:cNvSpPr>
              <p:nvPr/>
            </p:nvSpPr>
            <p:spPr bwMode="auto">
              <a:xfrm>
                <a:off x="5115" y="1632"/>
                <a:ext cx="329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dirty="0">
                    <a:cs typeface="Arial" panose="020B0604020202020204" pitchFamily="34" charset="0"/>
                  </a:rPr>
                  <a:t>0.5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  <p:sp>
            <p:nvSpPr>
              <p:cNvPr id="34851" name="Text Box 31"/>
              <p:cNvSpPr txBox="1">
                <a:spLocks noChangeArrowheads="1"/>
              </p:cNvSpPr>
              <p:nvPr/>
            </p:nvSpPr>
            <p:spPr bwMode="auto">
              <a:xfrm>
                <a:off x="5452" y="1632"/>
                <a:ext cx="190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cs typeface="Arial" panose="020B0604020202020204" pitchFamily="34" charset="0"/>
                  </a:rPr>
                  <a:t>0</a:t>
                </a: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4852" name="Text Box 32"/>
              <p:cNvSpPr txBox="1">
                <a:spLocks noChangeArrowheads="1"/>
              </p:cNvSpPr>
              <p:nvPr/>
            </p:nvSpPr>
            <p:spPr bwMode="auto">
              <a:xfrm>
                <a:off x="4913" y="163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dirty="0">
                    <a:cs typeface="Arial" panose="020B0604020202020204" pitchFamily="34" charset="0"/>
                  </a:rPr>
                  <a:t>0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  <p:sp>
            <p:nvSpPr>
              <p:cNvPr id="34853" name="Text Box 33"/>
              <p:cNvSpPr txBox="1">
                <a:spLocks noChangeArrowheads="1"/>
              </p:cNvSpPr>
              <p:nvPr/>
            </p:nvSpPr>
            <p:spPr bwMode="auto">
              <a:xfrm>
                <a:off x="5185" y="1872"/>
                <a:ext cx="190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cs typeface="Arial" panose="020B0604020202020204" pitchFamily="34" charset="0"/>
                  </a:rPr>
                  <a:t>1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  <p:sp>
            <p:nvSpPr>
              <p:cNvPr id="34854" name="Text Box 34"/>
              <p:cNvSpPr txBox="1">
                <a:spLocks noChangeArrowheads="1"/>
              </p:cNvSpPr>
              <p:nvPr/>
            </p:nvSpPr>
            <p:spPr bwMode="auto">
              <a:xfrm>
                <a:off x="4913" y="187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dirty="0">
                    <a:cs typeface="Arial" panose="020B0604020202020204" pitchFamily="34" charset="0"/>
                  </a:rPr>
                  <a:t>0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  <p:sp>
            <p:nvSpPr>
              <p:cNvPr id="34855" name="Line 35"/>
              <p:cNvSpPr>
                <a:spLocks noChangeShapeType="1"/>
              </p:cNvSpPr>
              <p:nvPr/>
            </p:nvSpPr>
            <p:spPr bwMode="auto">
              <a:xfrm>
                <a:off x="4896" y="163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6" name="Text Box 36"/>
              <p:cNvSpPr txBox="1">
                <a:spLocks noChangeArrowheads="1"/>
              </p:cNvSpPr>
              <p:nvPr/>
            </p:nvSpPr>
            <p:spPr bwMode="auto">
              <a:xfrm>
                <a:off x="5185" y="1392"/>
                <a:ext cx="190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cs typeface="Arial" panose="020B0604020202020204" pitchFamily="34" charset="0"/>
                  </a:rPr>
                  <a:t>0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  <p:sp>
            <p:nvSpPr>
              <p:cNvPr id="34857" name="Text Box 37"/>
              <p:cNvSpPr txBox="1">
                <a:spLocks noChangeArrowheads="1"/>
              </p:cNvSpPr>
              <p:nvPr/>
            </p:nvSpPr>
            <p:spPr bwMode="auto">
              <a:xfrm>
                <a:off x="5452" y="1392"/>
                <a:ext cx="190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cs typeface="Arial" panose="020B0604020202020204" pitchFamily="34" charset="0"/>
                  </a:rPr>
                  <a:t>0</a:t>
                </a: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4858" name="Text Box 38"/>
              <p:cNvSpPr txBox="1">
                <a:spLocks noChangeArrowheads="1"/>
              </p:cNvSpPr>
              <p:nvPr/>
            </p:nvSpPr>
            <p:spPr bwMode="auto">
              <a:xfrm>
                <a:off x="4913" y="139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dirty="0">
                    <a:cs typeface="Arial" panose="020B0604020202020204" pitchFamily="34" charset="0"/>
                  </a:rPr>
                  <a:t>0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4824" name="Text Box 40"/>
          <p:cNvSpPr txBox="1">
            <a:spLocks noChangeArrowheads="1"/>
          </p:cNvSpPr>
          <p:nvPr/>
        </p:nvSpPr>
        <p:spPr bwMode="auto">
          <a:xfrm>
            <a:off x="3810000" y="5638800"/>
            <a:ext cx="944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cs typeface="Arial" panose="020B0604020202020204" pitchFamily="34" charset="0"/>
              </a:rPr>
              <a:t>kernel</a:t>
            </a:r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6" name="Group 41"/>
          <p:cNvGrpSpPr/>
          <p:nvPr/>
        </p:nvGrpSpPr>
        <p:grpSpPr bwMode="auto">
          <a:xfrm>
            <a:off x="6019800" y="4419600"/>
            <a:ext cx="1295400" cy="1219200"/>
            <a:chOff x="2256" y="1920"/>
            <a:chExt cx="816" cy="768"/>
          </a:xfrm>
        </p:grpSpPr>
        <p:sp>
          <p:nvSpPr>
            <p:cNvPr id="34827" name="Rectangle 42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8" name="Line 43"/>
            <p:cNvSpPr>
              <a:spLocks noChangeShapeType="1"/>
            </p:cNvSpPr>
            <p:nvPr/>
          </p:nvSpPr>
          <p:spPr bwMode="auto">
            <a:xfrm>
              <a:off x="2544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9" name="Line 44"/>
            <p:cNvSpPr>
              <a:spLocks noChangeShapeType="1"/>
            </p:cNvSpPr>
            <p:nvPr/>
          </p:nvSpPr>
          <p:spPr bwMode="auto">
            <a:xfrm>
              <a:off x="2832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0" name="Line 45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1" name="Line 46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2" name="Text Box 47"/>
            <p:cNvSpPr txBox="1">
              <a:spLocks noChangeArrowheads="1"/>
            </p:cNvSpPr>
            <p:nvPr/>
          </p:nvSpPr>
          <p:spPr bwMode="auto">
            <a:xfrm>
              <a:off x="2582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cs typeface="Arial" panose="020B0604020202020204" pitchFamily="34" charset="0"/>
                </a:rPr>
                <a:t>8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34833" name="Text Box 48"/>
            <p:cNvSpPr txBox="1">
              <a:spLocks noChangeArrowheads="1"/>
            </p:cNvSpPr>
            <p:nvPr/>
          </p:nvSpPr>
          <p:spPr bwMode="auto">
            <a:xfrm>
              <a:off x="2832" y="216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34" name="Text Box 49"/>
            <p:cNvSpPr txBox="1">
              <a:spLocks noChangeArrowheads="1"/>
            </p:cNvSpPr>
            <p:nvPr/>
          </p:nvSpPr>
          <p:spPr bwMode="auto">
            <a:xfrm>
              <a:off x="2352" y="216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35" name="Text Box 50"/>
            <p:cNvSpPr txBox="1">
              <a:spLocks noChangeArrowheads="1"/>
            </p:cNvSpPr>
            <p:nvPr/>
          </p:nvSpPr>
          <p:spPr bwMode="auto">
            <a:xfrm>
              <a:off x="256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36" name="Text Box 51"/>
            <p:cNvSpPr txBox="1">
              <a:spLocks noChangeArrowheads="1"/>
            </p:cNvSpPr>
            <p:nvPr/>
          </p:nvSpPr>
          <p:spPr bwMode="auto">
            <a:xfrm>
              <a:off x="281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37" name="Text Box 52"/>
            <p:cNvSpPr txBox="1">
              <a:spLocks noChangeArrowheads="1"/>
            </p:cNvSpPr>
            <p:nvPr/>
          </p:nvSpPr>
          <p:spPr bwMode="auto">
            <a:xfrm>
              <a:off x="2332" y="240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38" name="Line 53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9" name="Line 54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0" name="Text Box 55"/>
            <p:cNvSpPr txBox="1">
              <a:spLocks noChangeArrowheads="1"/>
            </p:cNvSpPr>
            <p:nvPr/>
          </p:nvSpPr>
          <p:spPr bwMode="auto">
            <a:xfrm>
              <a:off x="2582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41" name="Text Box 56"/>
            <p:cNvSpPr txBox="1">
              <a:spLocks noChangeArrowheads="1"/>
            </p:cNvSpPr>
            <p:nvPr/>
          </p:nvSpPr>
          <p:spPr bwMode="auto">
            <a:xfrm>
              <a:off x="2832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4842" name="Text Box 57"/>
            <p:cNvSpPr txBox="1">
              <a:spLocks noChangeArrowheads="1"/>
            </p:cNvSpPr>
            <p:nvPr/>
          </p:nvSpPr>
          <p:spPr bwMode="auto">
            <a:xfrm>
              <a:off x="2256" y="1920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>
                <a:cs typeface="Arial" panose="020B0604020202020204" pitchFamily="34" charset="0"/>
              </a:endParaRPr>
            </a:p>
          </p:txBody>
        </p:sp>
      </p:grpSp>
      <p:sp>
        <p:nvSpPr>
          <p:cNvPr id="34826" name="Text Box 58"/>
          <p:cNvSpPr txBox="1">
            <a:spLocks noChangeArrowheads="1"/>
          </p:cNvSpPr>
          <p:nvPr/>
        </p:nvSpPr>
        <p:spPr bwMode="auto">
          <a:xfrm>
            <a:off x="5738812" y="5638800"/>
            <a:ext cx="2719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cs typeface="Arial" panose="020B0604020202020204" pitchFamily="34" charset="0"/>
              </a:rPr>
              <a:t>Modified image data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59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3730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L. Zhang</a:t>
            </a:r>
            <a:endParaRPr lang="en-US" sz="1400" dirty="0"/>
          </a:p>
        </p:txBody>
      </p:sp>
      <p:sp>
        <p:nvSpPr>
          <p:cNvPr id="34823" name="Text Box 39"/>
          <p:cNvSpPr txBox="1">
            <a:spLocks noChangeArrowheads="1"/>
          </p:cNvSpPr>
          <p:nvPr/>
        </p:nvSpPr>
        <p:spPr bwMode="auto">
          <a:xfrm>
            <a:off x="914401" y="5638800"/>
            <a:ext cx="18288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cs typeface="Arial" panose="020B0604020202020204" pitchFamily="34" charset="0"/>
              </a:rPr>
              <a:t>Local image data</a:t>
            </a:r>
            <a:endParaRPr lang="en-US" dirty="0">
              <a:cs typeface="Arial" panose="020B0604020202020204" pitchFamily="34" charset="0"/>
            </a:endParaRPr>
          </a:p>
        </p:txBody>
      </p:sp>
      <p:grpSp>
        <p:nvGrpSpPr>
          <p:cNvPr id="60" name="Group 5"/>
          <p:cNvGrpSpPr/>
          <p:nvPr/>
        </p:nvGrpSpPr>
        <p:grpSpPr bwMode="auto">
          <a:xfrm>
            <a:off x="1164317" y="4419600"/>
            <a:ext cx="1241425" cy="1143000"/>
            <a:chOff x="2290" y="1920"/>
            <a:chExt cx="782" cy="720"/>
          </a:xfrm>
        </p:grpSpPr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7"/>
            <p:cNvSpPr>
              <a:spLocks noChangeShapeType="1"/>
            </p:cNvSpPr>
            <p:nvPr/>
          </p:nvSpPr>
          <p:spPr bwMode="auto">
            <a:xfrm>
              <a:off x="256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8"/>
            <p:cNvSpPr>
              <a:spLocks noChangeShapeType="1"/>
            </p:cNvSpPr>
            <p:nvPr/>
          </p:nvSpPr>
          <p:spPr bwMode="auto">
            <a:xfrm>
              <a:off x="282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10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2591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6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2856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1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8" name="Text Box 13"/>
            <p:cNvSpPr txBox="1">
              <a:spLocks noChangeArrowheads="1"/>
            </p:cNvSpPr>
            <p:nvPr/>
          </p:nvSpPr>
          <p:spPr bwMode="auto">
            <a:xfrm>
              <a:off x="2327" y="216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4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69" name="Text Box 14"/>
            <p:cNvSpPr txBox="1">
              <a:spLocks noChangeArrowheads="1"/>
            </p:cNvSpPr>
            <p:nvPr/>
          </p:nvSpPr>
          <p:spPr bwMode="auto">
            <a:xfrm>
              <a:off x="2591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1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70" name="Text Box 15"/>
            <p:cNvSpPr txBox="1">
              <a:spLocks noChangeArrowheads="1"/>
            </p:cNvSpPr>
            <p:nvPr/>
          </p:nvSpPr>
          <p:spPr bwMode="auto">
            <a:xfrm>
              <a:off x="2856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8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2327" y="240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1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72" name="Line 17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18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Text Box 19"/>
            <p:cNvSpPr txBox="1">
              <a:spLocks noChangeArrowheads="1"/>
            </p:cNvSpPr>
            <p:nvPr/>
          </p:nvSpPr>
          <p:spPr bwMode="auto">
            <a:xfrm>
              <a:off x="2591" y="192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5</a:t>
              </a:r>
              <a:endParaRPr lang="en-US" dirty="0">
                <a:cs typeface="Arial" panose="020B0604020202020204" pitchFamily="34" charset="0"/>
              </a:endParaRPr>
            </a:p>
          </p:txBody>
        </p:sp>
        <p:sp>
          <p:nvSpPr>
            <p:cNvPr id="75" name="Text Box 20"/>
            <p:cNvSpPr txBox="1">
              <a:spLocks noChangeArrowheads="1"/>
            </p:cNvSpPr>
            <p:nvPr/>
          </p:nvSpPr>
          <p:spPr bwMode="auto">
            <a:xfrm>
              <a:off x="2856" y="1920"/>
              <a:ext cx="19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cs typeface="Arial" panose="020B0604020202020204" pitchFamily="34" charset="0"/>
                </a:rPr>
                <a:t>3</a:t>
              </a: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76" name="Text Box 21"/>
            <p:cNvSpPr txBox="1">
              <a:spLocks noChangeArrowheads="1"/>
            </p:cNvSpPr>
            <p:nvPr/>
          </p:nvSpPr>
          <p:spPr bwMode="auto">
            <a:xfrm>
              <a:off x="2290" y="1920"/>
              <a:ext cx="264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cs typeface="Arial" panose="020B0604020202020204" pitchFamily="34" charset="0"/>
                </a:rPr>
                <a:t>10</a:t>
              </a:r>
              <a:endParaRPr lang="en-US" dirty="0"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Arrow Connector 82"/>
          <p:cNvCxnSpPr>
            <a:stCxn id="34845" idx="3"/>
            <a:endCxn id="34827" idx="1"/>
          </p:cNvCxnSpPr>
          <p:nvPr/>
        </p:nvCxnSpPr>
        <p:spPr>
          <a:xfrm>
            <a:off x="4800600" y="4991100"/>
            <a:ext cx="1295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3" grpId="0" autoUpdateAnimBg="0" build="p"/>
      <p:bldP spid="34824" grpId="0"/>
      <p:bldP spid="34826" grpId="0"/>
      <p:bldP spid="348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Cross-correlation</a:t>
            </a:r>
            <a:endParaRPr lang="en-US" dirty="0"/>
          </a:p>
        </p:txBody>
      </p:sp>
      <p:pic>
        <p:nvPicPr>
          <p:cNvPr id="6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98" y="2813050"/>
            <a:ext cx="7295944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5561" y="4187825"/>
            <a:ext cx="72009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r>
              <a:rPr lang="en-US" sz="2800" baseline="0" dirty="0"/>
              <a:t>This is called a </a:t>
            </a:r>
            <a:r>
              <a:rPr lang="en-US" sz="2800" b="1" baseline="0" dirty="0"/>
              <a:t>cross-correlation</a:t>
            </a:r>
            <a:r>
              <a:rPr lang="en-US" sz="2800" baseline="0" dirty="0"/>
              <a:t> operation:</a:t>
            </a:r>
            <a:endParaRPr lang="en-US" sz="2800" baseline="0" dirty="0"/>
          </a:p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endParaRPr lang="en-US" sz="2800" baseline="0" dirty="0"/>
          </a:p>
        </p:txBody>
      </p:sp>
      <p:pic>
        <p:nvPicPr>
          <p:cNvPr id="9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7916" y="4790904"/>
            <a:ext cx="3535684" cy="54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0357" y="1447800"/>
            <a:ext cx="7200900" cy="5181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r>
              <a:rPr lang="en-US" sz="3200" baseline="0" dirty="0"/>
              <a:t>Let      be the image,      be the kernel (of size 2</a:t>
            </a:r>
            <a:r>
              <a:rPr lang="en-US" sz="3200" i="1" baseline="0" dirty="0"/>
              <a:t>k</a:t>
            </a:r>
            <a:r>
              <a:rPr lang="en-US" sz="3200" baseline="0" dirty="0"/>
              <a:t>+1 x 2</a:t>
            </a:r>
            <a:r>
              <a:rPr lang="en-US" sz="3200" i="1" baseline="0" dirty="0"/>
              <a:t>k</a:t>
            </a:r>
            <a:r>
              <a:rPr lang="en-US" sz="3200" baseline="0" dirty="0"/>
              <a:t>+1), and      be the output image</a:t>
            </a:r>
            <a:endParaRPr lang="en-US" sz="3200" baseline="0" dirty="0"/>
          </a:p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endParaRPr lang="en-US" sz="3200" baseline="0" dirty="0"/>
          </a:p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endParaRPr lang="en-US" sz="4000" dirty="0"/>
          </a:p>
          <a:p>
            <a:pPr marL="457200" indent="-457200">
              <a:spcBef>
                <a:spcPct val="50000"/>
              </a:spcBef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 think of as a “dot product” between local neighborhood and kernel for each pixel</a:t>
            </a:r>
            <a:endParaRPr lang="en-US" sz="2800" baseline="0" dirty="0"/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9714" y="2024744"/>
            <a:ext cx="38644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9357" y="1534886"/>
            <a:ext cx="4392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66157" y="1556658"/>
            <a:ext cx="381000" cy="32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Same as cross-correlation, except that the kernel is “flipped” (horizontally and vertically)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 is </a:t>
            </a:r>
            <a:r>
              <a:rPr lang="en-US" b="1" dirty="0"/>
              <a:t>commutative</a:t>
            </a:r>
            <a:r>
              <a:rPr lang="en-US" dirty="0"/>
              <a:t> and </a:t>
            </a:r>
            <a:r>
              <a:rPr lang="en-US" b="1" dirty="0"/>
              <a:t>associative</a:t>
            </a:r>
            <a:endParaRPr lang="en-US" b="1" dirty="0"/>
          </a:p>
        </p:txBody>
      </p:sp>
      <p:sp>
        <p:nvSpPr>
          <p:cNvPr id="5" name="Rectangle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2100" y="4092575"/>
            <a:ext cx="72009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r>
              <a:rPr lang="en-US" sz="2800" baseline="0" dirty="0"/>
              <a:t>This is called a </a:t>
            </a:r>
            <a:r>
              <a:rPr lang="en-US" sz="2800" b="1" baseline="0" dirty="0"/>
              <a:t>convolution</a:t>
            </a:r>
            <a:r>
              <a:rPr lang="en-US" sz="2800" baseline="0" dirty="0"/>
              <a:t> operation:</a:t>
            </a:r>
            <a:endParaRPr lang="en-US" sz="2800" baseline="0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743200"/>
            <a:ext cx="6629400" cy="118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629150"/>
            <a:ext cx="32194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Convolution</a:t>
            </a:r>
            <a:endParaRPr lang="en-US"/>
          </a:p>
        </p:txBody>
      </p:sp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3352800" y="2590800"/>
            <a:ext cx="23622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5111" name="Picture 7" descr="tmp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1150144" y="2681288"/>
            <a:ext cx="747712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5112" name="Picture 8" descr="tmp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0143" y="26670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tmp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50145" y="2681287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-381000" y="4343400"/>
            <a:ext cx="11430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15116" name="Picture 12" descr="tmp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359943" y="25908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581400"/>
            <a:ext cx="381000" cy="32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239000" y="6553200"/>
            <a:ext cx="192822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Adapted from </a:t>
            </a:r>
            <a:r>
              <a:rPr lang="en-US" sz="1400" dirty="0"/>
              <a:t>F. Durand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2" dur="2000" fill="hold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  <a:endParaRPr lang="en-US" dirty="0"/>
          </a:p>
        </p:txBody>
      </p:sp>
      <p:graphicFrame>
        <p:nvGraphicFramePr>
          <p:cNvPr id="12" name="Group 38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33598" y="2125657"/>
          <a:ext cx="3124202" cy="2692840"/>
        </p:xfrm>
        <a:graphic>
          <a:graphicData uri="http://schemas.openxmlformats.org/drawingml/2006/table">
            <a:tbl>
              <a:tblPr/>
              <a:tblGrid>
                <a:gridCol w="312676"/>
                <a:gridCol w="312675"/>
                <a:gridCol w="311399"/>
                <a:gridCol w="312676"/>
                <a:gridCol w="312675"/>
                <a:gridCol w="312676"/>
                <a:gridCol w="312675"/>
                <a:gridCol w="311399"/>
                <a:gridCol w="312676"/>
                <a:gridCol w="312675"/>
              </a:tblGrid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127" y="2971800"/>
          <a:ext cx="979673" cy="844869"/>
        </p:xfrm>
        <a:graphic>
          <a:graphicData uri="http://schemas.openxmlformats.org/drawingml/2006/table">
            <a:tbl>
              <a:tblPr/>
              <a:tblGrid>
                <a:gridCol w="327003"/>
                <a:gridCol w="327002"/>
                <a:gridCol w="325668"/>
              </a:tblGrid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17333" y="2819399"/>
            <a:ext cx="10646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55" y="3015342"/>
            <a:ext cx="202047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298872" y="2743200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=</a:t>
            </a:r>
            <a:endParaRPr lang="en-US" sz="7200" dirty="0"/>
          </a:p>
        </p:txBody>
      </p:sp>
      <p:graphicFrame>
        <p:nvGraphicFramePr>
          <p:cNvPr id="21" name="Group 12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943600" y="2133600"/>
          <a:ext cx="3094218" cy="2667000"/>
        </p:xfrm>
        <a:graphic>
          <a:graphicData uri="http://schemas.openxmlformats.org/drawingml/2006/table">
            <a:tbl>
              <a:tblPr/>
              <a:tblGrid>
                <a:gridCol w="309675"/>
                <a:gridCol w="309674"/>
                <a:gridCol w="308411"/>
                <a:gridCol w="309675"/>
                <a:gridCol w="309674"/>
                <a:gridCol w="309675"/>
                <a:gridCol w="309674"/>
                <a:gridCol w="308411"/>
                <a:gridCol w="309675"/>
                <a:gridCol w="309674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Rectangle 25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53200" y="3990878"/>
            <a:ext cx="303355" cy="2654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5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398" y="3748118"/>
            <a:ext cx="957942" cy="82388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4887684"/>
            <a:ext cx="462643" cy="45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411" y="3925527"/>
            <a:ext cx="525812" cy="45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8998" y="4953000"/>
            <a:ext cx="456127" cy="3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Group 33"/>
          <p:cNvGrpSpPr/>
          <p:nvPr/>
        </p:nvGrpSpPr>
        <p:grpSpPr>
          <a:xfrm>
            <a:off x="32658" y="2971800"/>
            <a:ext cx="1382482" cy="838200"/>
            <a:chOff x="32658" y="2971800"/>
            <a:chExt cx="1382482" cy="838200"/>
          </a:xfrm>
        </p:grpSpPr>
        <p:sp>
          <p:nvSpPr>
            <p:cNvPr id="19" name="Rectangle 18"/>
            <p:cNvSpPr/>
            <p:nvPr/>
          </p:nvSpPr>
          <p:spPr>
            <a:xfrm>
              <a:off x="522514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2514" y="332014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" y="3592288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8200" y="360317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8200" y="3309258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9086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75658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86540" y="3320142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75656" y="360317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658" y="2971800"/>
              <a:ext cx="381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30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6016" r="13767" b="21084"/>
          <a:stretch>
            <a:fillRect/>
          </a:stretch>
        </p:blipFill>
        <p:spPr>
          <a:xfrm>
            <a:off x="1240364" y="1772188"/>
            <a:ext cx="6644813" cy="360345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37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23904" r="13132" b="24414"/>
          <a:stretch>
            <a:fillRect/>
          </a:stretch>
        </p:blipFill>
        <p:spPr>
          <a:xfrm>
            <a:off x="1520924" y="1639274"/>
            <a:ext cx="6423318" cy="354437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Szeliski, Chapter 3.1-3.2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42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t="24549" r="13860" b="24199"/>
          <a:stretch>
            <a:fillRect/>
          </a:stretch>
        </p:blipFill>
        <p:spPr>
          <a:xfrm>
            <a:off x="1506157" y="1683578"/>
            <a:ext cx="6364254" cy="351484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48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3257" r="13616" b="24199"/>
          <a:stretch>
            <a:fillRect/>
          </a:stretch>
        </p:blipFill>
        <p:spPr>
          <a:xfrm>
            <a:off x="1506158" y="1594970"/>
            <a:ext cx="6393786" cy="360344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53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24765" r="11676" b="24415"/>
          <a:stretch>
            <a:fillRect/>
          </a:stretch>
        </p:blipFill>
        <p:spPr>
          <a:xfrm>
            <a:off x="1373261" y="1698346"/>
            <a:ext cx="6703877" cy="348530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58 PM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24980" r="12000" b="23984"/>
          <a:stretch>
            <a:fillRect/>
          </a:stretch>
        </p:blipFill>
        <p:spPr>
          <a:xfrm>
            <a:off x="1550456" y="1713115"/>
            <a:ext cx="6497150" cy="350007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filters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  <a:endParaRPr lang="en-US">
              <a:latin typeface="Times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/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253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4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2538" name="Picture 2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Blur (with a</a:t>
            </a:r>
            <a:endParaRPr lang="en-US">
              <a:latin typeface="Times" pitchFamily="18" charset="0"/>
            </a:endParaRPr>
          </a:p>
          <a:p>
            <a:r>
              <a:rPr lang="en-US">
                <a:latin typeface="Times" pitchFamily="18" charset="0"/>
              </a:rPr>
              <a:t>box filter)</a:t>
            </a:r>
            <a:endParaRPr lang="en-US">
              <a:latin typeface="Times" pitchFamily="18" charset="0"/>
            </a:endParaRPr>
          </a:p>
        </p:txBody>
      </p:sp>
      <p:sp>
        <p:nvSpPr>
          <p:cNvPr id="22536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  <a:endParaRPr lang="en-US" dirty="0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844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1844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4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8436" name="Picture 2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37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  <a:endParaRPr lang="en-US">
              <a:latin typeface="Times" pitchFamily="18" charset="0"/>
            </a:endParaRPr>
          </a:p>
        </p:txBody>
      </p:sp>
      <p:sp>
        <p:nvSpPr>
          <p:cNvPr id="18438" name="Text Box 24"/>
          <p:cNvSpPr txBox="1">
            <a:spLocks noChangeArrowheads="1"/>
          </p:cNvSpPr>
          <p:nvPr/>
        </p:nvSpPr>
        <p:spPr bwMode="auto">
          <a:xfrm>
            <a:off x="6400800" y="4724400"/>
            <a:ext cx="21336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dirty="0">
                <a:latin typeface="Times" pitchFamily="18" charset="0"/>
              </a:rPr>
              <a:t>Identical image</a:t>
            </a:r>
            <a:endParaRPr lang="en-US" dirty="0">
              <a:latin typeface="Times" pitchFamily="18" charset="0"/>
            </a:endParaRPr>
          </a:p>
        </p:txBody>
      </p:sp>
      <p:pic>
        <p:nvPicPr>
          <p:cNvPr id="18439" name="Picture 2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0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3015342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29718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  <a:endParaRPr lang="en-US" dirty="0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049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dirty="0"/>
                <a:t>0</a:t>
              </a:r>
              <a:endParaRPr lang="en-US" dirty="0"/>
            </a:p>
          </p:txBody>
        </p:sp>
        <p:sp>
          <p:nvSpPr>
            <p:cNvPr id="2049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dirty="0"/>
                <a:t>1</a:t>
              </a:r>
              <a:endParaRPr lang="en-US" dirty="0"/>
            </a:p>
          </p:txBody>
        </p:sp>
        <p:sp>
          <p:nvSpPr>
            <p:cNvPr id="2049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  <a:endParaRPr lang="en-US"/>
            </a:p>
          </p:txBody>
        </p:sp>
        <p:sp>
          <p:nvSpPr>
            <p:cNvPr id="2049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0484" name="Picture 2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  <a:endParaRPr lang="en-US">
              <a:latin typeface="Times" pitchFamily="18" charset="0"/>
            </a:endParaRPr>
          </a:p>
        </p:txBody>
      </p:sp>
      <p:pic>
        <p:nvPicPr>
          <p:cNvPr id="20486" name="Picture 23"/>
          <p:cNvPicPr>
            <a:picLocks noChangeAspect="1" noChangeArrowheads="1"/>
          </p:cNvPicPr>
          <p:nvPr/>
        </p:nvPicPr>
        <p:blipFill>
          <a:blip r:embed="rId1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048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Shifted left</a:t>
            </a:r>
            <a:endParaRPr lang="en-US">
              <a:latin typeface="Times" pitchFamily="18" charset="0"/>
            </a:endParaRPr>
          </a:p>
          <a:p>
            <a:r>
              <a:rPr lang="en-US">
                <a:latin typeface="Times" pitchFamily="18" charset="0"/>
              </a:rPr>
              <a:t>By 1 pixel</a:t>
            </a:r>
            <a:endParaRPr lang="en-US">
              <a:latin typeface="Times" pitchFamily="18" charset="0"/>
            </a:endParaRPr>
          </a:p>
        </p:txBody>
      </p:sp>
      <p:sp>
        <p:nvSpPr>
          <p:cNvPr id="2048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3015342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10200" y="29718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20488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</a:rPr>
              <a:t>Original</a:t>
            </a:r>
            <a:endParaRPr lang="en-US" dirty="0">
              <a:latin typeface="Times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810000" y="2917372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/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253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dirty="0"/>
                  <a:t>1</a:t>
                </a:r>
                <a:endParaRPr lang="en-US" dirty="0"/>
              </a:p>
            </p:txBody>
          </p:sp>
          <p:sp>
            <p:nvSpPr>
              <p:cNvPr id="2254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2254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4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2538" name="Picture 2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6227762" y="4659868"/>
            <a:ext cx="245903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18" charset="0"/>
              </a:rPr>
              <a:t>Blur (with a mean filter)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22536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2971800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0616" y="29718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4775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17500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  <a:endParaRPr lang="en-US">
              <a:latin typeface="Times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67000" y="2667000"/>
            <a:ext cx="3795352" cy="1545773"/>
            <a:chOff x="2667000" y="2667000"/>
            <a:chExt cx="3795352" cy="1545773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19800" y="2721433"/>
              <a:ext cx="442552" cy="149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7000" y="2667000"/>
              <a:ext cx="410072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5"/>
            <p:cNvGrpSpPr/>
            <p:nvPr/>
          </p:nvGrpSpPr>
          <p:grpSpPr bwMode="auto">
            <a:xfrm>
              <a:off x="4724400" y="2895600"/>
              <a:ext cx="1371600" cy="1066800"/>
              <a:chOff x="3799" y="2064"/>
              <a:chExt cx="1433" cy="1136"/>
            </a:xfrm>
          </p:grpSpPr>
          <p:grpSp>
            <p:nvGrpSpPr>
              <p:cNvPr id="3" name="Group 6"/>
              <p:cNvGrpSpPr/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24606" name="Rectangle 7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07" name="Rectangle 8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08" name="Rectangle 9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09" name="Rectangle 10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0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1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2" name="Rectangle 13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3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4" name="Rectangle 15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  <a:endParaRPr lang="en-US"/>
                </a:p>
              </p:txBody>
            </p:sp>
            <p:sp>
              <p:nvSpPr>
                <p:cNvPr id="24615" name="Line 16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6" name="Line 17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7" name="Line 18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8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9" name="Line 20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0" name="Line 21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1" name="Line 22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2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</p:grpSp>
          <p:pic>
            <p:nvPicPr>
              <p:cNvPr id="24605" name="Picture 24" descr="txp_fi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25"/>
            <p:cNvGrpSpPr/>
            <p:nvPr/>
          </p:nvGrpSpPr>
          <p:grpSpPr bwMode="auto">
            <a:xfrm>
              <a:off x="3048000" y="2895600"/>
              <a:ext cx="1149350" cy="1066800"/>
              <a:chOff x="144" y="144"/>
              <a:chExt cx="1152" cy="1136"/>
            </a:xfrm>
          </p:grpSpPr>
          <p:sp>
            <p:nvSpPr>
              <p:cNvPr id="24587" name="Rectangle 2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88" name="Rectangle 2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89" name="Rectangle 2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0" name="Rectangle 2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1" name="Rectangle 3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24592" name="Rectangle 3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3" name="Rectangle 3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4" name="Rectangle 3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5" name="Rectangle 3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24596" name="Line 3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7" name="Line 3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8" name="Line 3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9" name="Line 3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0" name="Line 3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1" name="Line 4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2" name="Line 4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3" name="Line 4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24583" name="Text Box 43"/>
            <p:cNvSpPr txBox="1">
              <a:spLocks noChangeArrowheads="1"/>
            </p:cNvSpPr>
            <p:nvPr/>
          </p:nvSpPr>
          <p:spPr bwMode="auto">
            <a:xfrm>
              <a:off x="4267200" y="2819400"/>
              <a:ext cx="438150" cy="1006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6000" b="1">
                  <a:latin typeface="Times" pitchFamily="18" charset="0"/>
                </a:rPr>
                <a:t>-</a:t>
              </a:r>
              <a:endParaRPr lang="en-US" sz="6000" b="1">
                <a:latin typeface="Times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858000" y="2514600"/>
            <a:ext cx="2209800" cy="2551331"/>
            <a:chOff x="6858000" y="2514600"/>
            <a:chExt cx="2209800" cy="2551331"/>
          </a:xfrm>
        </p:grpSpPr>
        <p:sp>
          <p:nvSpPr>
            <p:cNvPr id="24584" name="Text Box 44"/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209800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Sharpening filter </a:t>
              </a:r>
              <a:r>
                <a:rPr lang="en-US" dirty="0"/>
                <a:t>(accentuates edges)</a:t>
              </a:r>
              <a:endParaRPr lang="en-US" b="1" dirty="0"/>
            </a:p>
          </p:txBody>
        </p:sp>
        <p:pic>
          <p:nvPicPr>
            <p:cNvPr id="24585" name="Picture 4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86600" y="2514600"/>
              <a:ext cx="1876425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6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6477000" y="28705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24742" y="289560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 cstate="print"/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Sharpening</a:t>
            </a:r>
            <a:endParaRPr lang="en-US"/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  <a:endParaRPr 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0431" y="1447800"/>
            <a:ext cx="7083138" cy="472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r>
              <a:rPr lang="en-US"/>
              <a:t>Smoothing with box filter revisited</a:t>
            </a:r>
            <a:endParaRPr lang="en-US"/>
          </a:p>
        </p:txBody>
      </p:sp>
      <p:pic>
        <p:nvPicPr>
          <p:cNvPr id="26628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057400"/>
            <a:ext cx="3352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057400"/>
            <a:ext cx="3352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35280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7467600" y="6553200"/>
            <a:ext cx="166211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D. Forsyth</a:t>
            </a:r>
            <a:endParaRPr 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Gaussian Kernel</a:t>
            </a: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410200"/>
            <a:ext cx="8839200" cy="1219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/>
              <a:t>Constant factor at front makes volume sum to 1 (can be ignored, as we should re-normalize weights to sum to 1 in any case)</a:t>
            </a:r>
            <a:endParaRPr lang="en-US" sz="2400">
              <a:latin typeface="Courier New" panose="02070309020205020404" pitchFamily="49" charset="0"/>
            </a:endParaRPr>
          </a:p>
        </p:txBody>
      </p:sp>
      <p:pic>
        <p:nvPicPr>
          <p:cNvPr id="28676" name="Picture 4" descr="realgaussian"/>
          <p:cNvPicPr>
            <a:picLocks noChangeAspect="1" noChangeArrowheads="1"/>
          </p:cNvPicPr>
          <p:nvPr/>
        </p:nvPicPr>
        <p:blipFill>
          <a:blip r:embed="rId1" cstate="print"/>
          <a:srcRect l="3360" t="15573" b="4480"/>
          <a:stretch>
            <a:fillRect/>
          </a:stretch>
        </p:blipFill>
        <p:spPr bwMode="auto">
          <a:xfrm>
            <a:off x="228600" y="2973388"/>
            <a:ext cx="2943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819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5437188" y="3105150"/>
            <a:ext cx="3478212" cy="1314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Tahoma" panose="020B0604030504040204" pitchFamily="34" charset="0"/>
              </a:rPr>
              <a:t>0.003   0.013   0.022   0.013   0.003</a:t>
            </a:r>
            <a:endParaRPr 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sz="1600">
                <a:latin typeface="Tahoma" panose="020B0604030504040204" pitchFamily="34" charset="0"/>
              </a:rPr>
              <a:t>0.013   0.059   0.097   0.059   0.013</a:t>
            </a:r>
            <a:endParaRPr 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sz="1600">
                <a:latin typeface="Tahoma" panose="020B0604030504040204" pitchFamily="34" charset="0"/>
              </a:rPr>
              <a:t>0.022   0.097   0.159   0.097   0.022</a:t>
            </a:r>
            <a:endParaRPr 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sz="1600">
                <a:latin typeface="Tahoma" panose="020B0604030504040204" pitchFamily="34" charset="0"/>
              </a:rPr>
              <a:t>0.013   0.059   0.097   0.059   0.013</a:t>
            </a:r>
            <a:endParaRPr 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sz="1600">
                <a:latin typeface="Tahoma" panose="020B0604030504040204" pitchFamily="34" charset="0"/>
              </a:rPr>
              <a:t>0.003   0.013   0.022   0.013   0.003</a:t>
            </a:r>
            <a:endParaRPr lang="en-US" sz="1600">
              <a:latin typeface="Tahoma" panose="020B0604030504040204" pitchFamily="34" charset="0"/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591300" y="4662488"/>
            <a:ext cx="1404938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Tahoma" panose="020B0604030504040204" pitchFamily="34" charset="0"/>
                <a:sym typeface="Symbol" panose="05050102010706020507" pitchFamily="18" charset="2"/>
              </a:rPr>
              <a:t>5 x 5,  = 1</a:t>
            </a:r>
            <a:endParaRPr lang="en-US" sz="1800">
              <a:latin typeface="Tahoma" panose="020B0604030504040204" pitchFamily="34" charset="0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410200" y="2819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010400" y="6397625"/>
            <a:ext cx="2092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C. Rasmussen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Gaussian Kernel</a:t>
            </a:r>
            <a:endParaRPr lang="en-US"/>
          </a:p>
        </p:txBody>
      </p:sp>
      <p:pic>
        <p:nvPicPr>
          <p:cNvPr id="28676" name="Picture 4" descr="realgaussian"/>
          <p:cNvPicPr>
            <a:picLocks noChangeAspect="1" noChangeArrowheads="1"/>
          </p:cNvPicPr>
          <p:nvPr/>
        </p:nvPicPr>
        <p:blipFill>
          <a:blip r:embed="rId1" cstate="print"/>
          <a:srcRect l="3360" t="15573" b="4480"/>
          <a:stretch>
            <a:fillRect/>
          </a:stretch>
        </p:blipFill>
        <p:spPr bwMode="auto">
          <a:xfrm>
            <a:off x="1752600" y="1995487"/>
            <a:ext cx="2943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995487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4205287"/>
            <a:ext cx="4114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010400" y="6397625"/>
            <a:ext cx="2092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C. </a:t>
            </a:r>
            <a:r>
              <a:rPr lang="en-US" sz="1400" dirty="0"/>
              <a:t>Rasmussen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filters</a:t>
            </a:r>
            <a:endParaRPr lang="en-US" dirty="0"/>
          </a:p>
        </p:txBody>
      </p:sp>
      <p:grpSp>
        <p:nvGrpSpPr>
          <p:cNvPr id="3" name="Group 36"/>
          <p:cNvGrpSpPr/>
          <p:nvPr/>
        </p:nvGrpSpPr>
        <p:grpSpPr>
          <a:xfrm>
            <a:off x="7276797" y="2133600"/>
            <a:ext cx="1636944" cy="3264932"/>
            <a:chOff x="7276797" y="2133600"/>
            <a:chExt cx="1636944" cy="3264932"/>
          </a:xfrm>
        </p:grpSpPr>
        <p:grpSp>
          <p:nvGrpSpPr>
            <p:cNvPr id="4" name="Group 27"/>
            <p:cNvGrpSpPr/>
            <p:nvPr/>
          </p:nvGrpSpPr>
          <p:grpSpPr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134150" name="Picture 6" descr="C:\snavely\work\teaching\10Fa-CS4670\lectures\lec02\g30.png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</p:spPr>
          </p:pic>
          <p:pic>
            <p:nvPicPr>
              <p:cNvPr id="19" name="Picture 18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= 30 pixels</a:t>
                </a:r>
                <a:endParaRPr lang="en-US" b="1" dirty="0"/>
              </a:p>
            </p:txBody>
          </p:sp>
        </p:grpSp>
        <p:pic>
          <p:nvPicPr>
            <p:cNvPr id="134155" name="Picture 11" descr="C:\snavely\work\teaching\10Fa-CS4670\lectures\lec02\owl3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</p:spPr>
        </p:pic>
      </p:grpSp>
      <p:pic>
        <p:nvPicPr>
          <p:cNvPr id="134156" name="Picture 12" descr="C:\snavely\work\teaching\10Fa-CS4670\lectures\lec02\ow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487" y="2133600"/>
            <a:ext cx="1636944" cy="2049738"/>
          </a:xfrm>
          <a:prstGeom prst="rect">
            <a:avLst/>
          </a:prstGeom>
          <a:noFill/>
        </p:spPr>
      </p:pic>
      <p:grpSp>
        <p:nvGrpSpPr>
          <p:cNvPr id="5" name="Group 33"/>
          <p:cNvGrpSpPr/>
          <p:nvPr/>
        </p:nvGrpSpPr>
        <p:grpSpPr>
          <a:xfrm>
            <a:off x="1975565" y="2133600"/>
            <a:ext cx="1636944" cy="3264932"/>
            <a:chOff x="1975565" y="2133600"/>
            <a:chExt cx="1636944" cy="3264932"/>
          </a:xfrm>
        </p:grpSpPr>
        <p:grpSp>
          <p:nvGrpSpPr>
            <p:cNvPr id="6" name="Group 24"/>
            <p:cNvGrpSpPr/>
            <p:nvPr/>
          </p:nvGrpSpPr>
          <p:grpSpPr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134147" name="Picture 3" descr="C:\snavely\work\teaching\10Fa-CS4670\lectures\lec02\g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</p:spPr>
          </p:pic>
          <p:pic>
            <p:nvPicPr>
              <p:cNvPr id="13" name="Picture 14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16628" y="5334000"/>
                <a:ext cx="974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= 1 pixel</a:t>
                </a:r>
                <a:endParaRPr lang="en-US" b="1" dirty="0"/>
              </a:p>
            </p:txBody>
          </p:sp>
        </p:grpSp>
        <p:pic>
          <p:nvPicPr>
            <p:cNvPr id="134157" name="Picture 13" descr="C:\snavely\work\teaching\10Fa-CS4670\lectures\lec02\owl1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</p:spPr>
        </p:pic>
      </p:grpSp>
      <p:grpSp>
        <p:nvGrpSpPr>
          <p:cNvPr id="7" name="Group 34"/>
          <p:cNvGrpSpPr/>
          <p:nvPr/>
        </p:nvGrpSpPr>
        <p:grpSpPr>
          <a:xfrm>
            <a:off x="3742643" y="2133600"/>
            <a:ext cx="1636944" cy="3276600"/>
            <a:chOff x="3742643" y="2133600"/>
            <a:chExt cx="1636944" cy="3276600"/>
          </a:xfrm>
        </p:grpSpPr>
        <p:grpSp>
          <p:nvGrpSpPr>
            <p:cNvPr id="8" name="Group 25"/>
            <p:cNvGrpSpPr/>
            <p:nvPr/>
          </p:nvGrpSpPr>
          <p:grpSpPr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134148" name="Picture 4" descr="C:\snavely\work\teaching\10Fa-CS4670\lectures\lec02\g5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</p:spPr>
          </p:pic>
          <p:pic>
            <p:nvPicPr>
              <p:cNvPr id="15" name="Picture 14" descr="Edittex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= 5 pixels</a:t>
                </a:r>
                <a:endParaRPr lang="en-US" b="1" dirty="0"/>
              </a:p>
            </p:txBody>
          </p:sp>
        </p:grpSp>
        <p:pic>
          <p:nvPicPr>
            <p:cNvPr id="134158" name="Picture 14" descr="C:\snavely\work\teaching\10Fa-CS4670\lectures\lec02\owl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</p:spPr>
        </p:pic>
      </p:grpSp>
      <p:grpSp>
        <p:nvGrpSpPr>
          <p:cNvPr id="9" name="Group 35"/>
          <p:cNvGrpSpPr/>
          <p:nvPr/>
        </p:nvGrpSpPr>
        <p:grpSpPr>
          <a:xfrm>
            <a:off x="5509721" y="2133600"/>
            <a:ext cx="1636944" cy="3264932"/>
            <a:chOff x="5509721" y="2133600"/>
            <a:chExt cx="1636944" cy="3264932"/>
          </a:xfrm>
        </p:grpSpPr>
        <p:grpSp>
          <p:nvGrpSpPr>
            <p:cNvPr id="10" name="Group 26"/>
            <p:cNvGrpSpPr/>
            <p:nvPr/>
          </p:nvGrpSpPr>
          <p:grpSpPr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134149" name="Picture 5" descr="C:\snavely\work\teaching\10Fa-CS4670\lectures\lec02\g10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</p:spPr>
          </p:pic>
          <p:pic>
            <p:nvPicPr>
              <p:cNvPr id="17" name="Picture 16" descr="Edittex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= 10 pixels</a:t>
                </a:r>
                <a:endParaRPr lang="en-US" b="1" dirty="0"/>
              </a:p>
            </p:txBody>
          </p:sp>
        </p:grpSp>
        <p:pic>
          <p:nvPicPr>
            <p:cNvPr id="134159" name="Picture 15" descr="C:\snavely\work\teaching\10Fa-CS4670\lectures\lec02\owl1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Mean vs. Gaussian filtering</a:t>
            </a:r>
            <a:endParaRPr lang="en-US" dirty="0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295400" y="914400"/>
          <a:ext cx="63246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Photo Editor Photo" r:id="rId1" imgW="3829050" imgH="3571875" progId="">
                  <p:embed/>
                </p:oleObj>
              </mc:Choice>
              <mc:Fallback>
                <p:oleObj name="Photo Editor Photo" r:id="rId1" imgW="3829050" imgH="357187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14400"/>
                        <a:ext cx="6324600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  <a:endParaRPr lang="en-US" dirty="0"/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Removes “high-frequency” components from the image (low-pass filter)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Convolution with self is another Gaussian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Convolving twice with Gaussian kernel of width </a:t>
            </a:r>
            <a:r>
              <a:rPr lang="en-US" i="1" dirty="0"/>
              <a:t>   </a:t>
            </a:r>
            <a:r>
              <a:rPr lang="en-US" dirty="0"/>
              <a:t> = convolving once with kernel of width  </a:t>
            </a:r>
            <a:endParaRPr lang="en-US" i="1" dirty="0"/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/>
              <a:t>Source: K. Grauman</a:t>
            </a:r>
            <a:endParaRPr lang="en-US" sz="1400"/>
          </a:p>
        </p:txBody>
      </p:sp>
      <p:pic>
        <p:nvPicPr>
          <p:cNvPr id="43010" name="Picture 2" descr="C:\snavely\work\teaching\09Fa-CS6610\matlab\filters\g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76400" y="3352800"/>
            <a:ext cx="1447800" cy="1447800"/>
          </a:xfrm>
          <a:prstGeom prst="rect">
            <a:avLst/>
          </a:prstGeom>
          <a:noFill/>
        </p:spPr>
      </p:pic>
      <p:pic>
        <p:nvPicPr>
          <p:cNvPr id="43011" name="Picture 3" descr="C:\snavely\work\teaching\09Fa-CS6610\matlab\filters\g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352800"/>
            <a:ext cx="1447800" cy="1447800"/>
          </a:xfrm>
          <a:prstGeom prst="rect">
            <a:avLst/>
          </a:prstGeom>
          <a:noFill/>
        </p:spPr>
      </p:pic>
      <p:pic>
        <p:nvPicPr>
          <p:cNvPr id="7" name="Picture 2" descr="C:\snavely\work\teaching\09Fa-CS6610\matlab\filters\g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86200" y="3352800"/>
            <a:ext cx="1447800" cy="1447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137277" y="350645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2016" y="3494314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9218" y="5303065"/>
            <a:ext cx="2579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3732" y="5577878"/>
            <a:ext cx="822936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uiExpand="1" build="p"/>
      <p:bldP spid="8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Sharpening revisited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17587"/>
            <a:ext cx="7772400" cy="533400"/>
          </a:xfrm>
        </p:spPr>
        <p:txBody>
          <a:bodyPr>
            <a:normAutofit lnSpcReduction="10000"/>
          </a:bodyPr>
          <a:lstStyle/>
          <a:p>
            <a:r>
              <a:rPr lang="en-US"/>
              <a:t>What does blurring take away?</a:t>
            </a:r>
            <a:endParaRPr lang="en-US"/>
          </a:p>
        </p:txBody>
      </p:sp>
      <p:grpSp>
        <p:nvGrpSpPr>
          <p:cNvPr id="2" name="Group 21"/>
          <p:cNvGrpSpPr/>
          <p:nvPr/>
        </p:nvGrpSpPr>
        <p:grpSpPr bwMode="auto">
          <a:xfrm>
            <a:off x="533400" y="1550987"/>
            <a:ext cx="2157413" cy="2182813"/>
            <a:chOff x="336" y="912"/>
            <a:chExt cx="1505" cy="1521"/>
          </a:xfrm>
        </p:grpSpPr>
        <p:pic>
          <p:nvPicPr>
            <p:cNvPr id="42012" name="Picture 4" descr="lena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3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13" name="Text Box 11"/>
            <p:cNvSpPr txBox="1">
              <a:spLocks noChangeArrowheads="1"/>
            </p:cNvSpPr>
            <p:nvPr/>
          </p:nvSpPr>
          <p:spPr bwMode="auto">
            <a:xfrm>
              <a:off x="1200" y="2199"/>
              <a:ext cx="641" cy="2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original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2"/>
          <p:cNvGrpSpPr/>
          <p:nvPr/>
        </p:nvGrpSpPr>
        <p:grpSpPr bwMode="auto">
          <a:xfrm>
            <a:off x="3581400" y="1550987"/>
            <a:ext cx="2166938" cy="2162175"/>
            <a:chOff x="2256" y="912"/>
            <a:chExt cx="1511" cy="1507"/>
          </a:xfrm>
        </p:grpSpPr>
        <p:pic>
          <p:nvPicPr>
            <p:cNvPr id="42010" name="Picture 5" descr="lenaG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5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11" name="Text Box 12"/>
            <p:cNvSpPr txBox="1">
              <a:spLocks noChangeArrowheads="1"/>
            </p:cNvSpPr>
            <p:nvPr/>
          </p:nvSpPr>
          <p:spPr bwMode="auto">
            <a:xfrm>
              <a:off x="2591" y="2185"/>
              <a:ext cx="1176" cy="2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smoothed (5x5)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41990" name="Text Box 17"/>
          <p:cNvSpPr txBox="1">
            <a:spLocks noChangeArrowheads="1"/>
          </p:cNvSpPr>
          <p:nvPr/>
        </p:nvSpPr>
        <p:spPr bwMode="auto">
          <a:xfrm>
            <a:off x="2971800" y="2286000"/>
            <a:ext cx="38985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3200" dirty="0"/>
              <a:t>–</a:t>
            </a:r>
            <a:endParaRPr lang="en-US" sz="3200" dirty="0"/>
          </a:p>
        </p:txBody>
      </p:sp>
      <p:grpSp>
        <p:nvGrpSpPr>
          <p:cNvPr id="4" name="Group 27"/>
          <p:cNvGrpSpPr/>
          <p:nvPr/>
        </p:nvGrpSpPr>
        <p:grpSpPr bwMode="auto">
          <a:xfrm>
            <a:off x="5962650" y="1550987"/>
            <a:ext cx="2735263" cy="2149475"/>
            <a:chOff x="3756" y="912"/>
            <a:chExt cx="1723" cy="1354"/>
          </a:xfrm>
        </p:grpSpPr>
        <p:grpSp>
          <p:nvGrpSpPr>
            <p:cNvPr id="5" name="Group 23"/>
            <p:cNvGrpSpPr/>
            <p:nvPr/>
          </p:nvGrpSpPr>
          <p:grpSpPr bwMode="auto">
            <a:xfrm>
              <a:off x="4128" y="912"/>
              <a:ext cx="1351" cy="1354"/>
              <a:chOff x="4128" y="912"/>
              <a:chExt cx="1496" cy="1499"/>
            </a:xfrm>
          </p:grpSpPr>
          <p:pic>
            <p:nvPicPr>
              <p:cNvPr id="42008" name="Picture 6" descr="lena_dif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28" y="912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09" name="Text Box 15"/>
              <p:cNvSpPr txBox="1">
                <a:spLocks noChangeArrowheads="1"/>
              </p:cNvSpPr>
              <p:nvPr/>
            </p:nvSpPr>
            <p:spPr bwMode="auto">
              <a:xfrm>
                <a:off x="5124" y="2177"/>
                <a:ext cx="500" cy="23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detail</a:t>
                </a:r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007" name="Text Box 18"/>
            <p:cNvSpPr txBox="1">
              <a:spLocks noChangeArrowheads="1"/>
            </p:cNvSpPr>
            <p:nvPr/>
          </p:nvSpPr>
          <p:spPr bwMode="auto">
            <a:xfrm>
              <a:off x="3756" y="1327"/>
              <a:ext cx="277" cy="4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4000"/>
                <a:t>=</a:t>
              </a:r>
              <a:endParaRPr lang="en-US" sz="4000"/>
            </a:p>
          </p:txBody>
        </p:sp>
      </p:grpSp>
      <p:grpSp>
        <p:nvGrpSpPr>
          <p:cNvPr id="6" name="Group 29"/>
          <p:cNvGrpSpPr/>
          <p:nvPr/>
        </p:nvGrpSpPr>
        <p:grpSpPr bwMode="auto">
          <a:xfrm>
            <a:off x="5943600" y="4419600"/>
            <a:ext cx="2743200" cy="2149475"/>
            <a:chOff x="3744" y="2784"/>
            <a:chExt cx="1728" cy="1354"/>
          </a:xfrm>
        </p:grpSpPr>
        <p:grpSp>
          <p:nvGrpSpPr>
            <p:cNvPr id="7" name="Group 26"/>
            <p:cNvGrpSpPr/>
            <p:nvPr/>
          </p:nvGrpSpPr>
          <p:grpSpPr bwMode="auto">
            <a:xfrm>
              <a:off x="4128" y="2784"/>
              <a:ext cx="1344" cy="1354"/>
              <a:chOff x="4128" y="2784"/>
              <a:chExt cx="1488" cy="1499"/>
            </a:xfrm>
          </p:grpSpPr>
          <p:pic>
            <p:nvPicPr>
              <p:cNvPr id="42004" name="Picture 10" descr="lena_sharpen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128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05" name="Text Box 16"/>
              <p:cNvSpPr txBox="1">
                <a:spLocks noChangeArrowheads="1"/>
              </p:cNvSpPr>
              <p:nvPr/>
            </p:nvSpPr>
            <p:spPr bwMode="auto">
              <a:xfrm>
                <a:off x="4752" y="4049"/>
                <a:ext cx="844" cy="23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sharpened</a:t>
                </a:r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003" name="Text Box 19"/>
            <p:cNvSpPr txBox="1">
              <a:spLocks noChangeArrowheads="1"/>
            </p:cNvSpPr>
            <p:nvPr/>
          </p:nvSpPr>
          <p:spPr bwMode="auto">
            <a:xfrm>
              <a:off x="3744" y="3216"/>
              <a:ext cx="277" cy="4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4000"/>
                <a:t>=</a:t>
              </a:r>
              <a:endParaRPr lang="en-US" sz="4000"/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533400" y="3886200"/>
            <a:ext cx="7924800" cy="2682875"/>
            <a:chOff x="336" y="2448"/>
            <a:chExt cx="4992" cy="1690"/>
          </a:xfrm>
        </p:grpSpPr>
        <p:sp>
          <p:nvSpPr>
            <p:cNvPr id="41994" name="Rectangle 7"/>
            <p:cNvSpPr>
              <a:spLocks noChangeArrowheads="1"/>
            </p:cNvSpPr>
            <p:nvPr/>
          </p:nvSpPr>
          <p:spPr bwMode="auto">
            <a:xfrm>
              <a:off x="432" y="2448"/>
              <a:ext cx="4896" cy="3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 dirty="0"/>
                <a:t>Let’s add it back:</a:t>
              </a:r>
              <a:endParaRPr lang="en-US" sz="2800" dirty="0"/>
            </a:p>
          </p:txBody>
        </p:sp>
        <p:grpSp>
          <p:nvGrpSpPr>
            <p:cNvPr id="9" name="Group 24"/>
            <p:cNvGrpSpPr/>
            <p:nvPr/>
          </p:nvGrpSpPr>
          <p:grpSpPr bwMode="auto">
            <a:xfrm>
              <a:off x="336" y="2784"/>
              <a:ext cx="1359" cy="1354"/>
              <a:chOff x="336" y="2784"/>
              <a:chExt cx="1505" cy="1499"/>
            </a:xfrm>
          </p:grpSpPr>
          <p:pic>
            <p:nvPicPr>
              <p:cNvPr id="42000" name="Picture 8" descr="lena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33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01" name="Text Box 13"/>
              <p:cNvSpPr txBox="1">
                <a:spLocks noChangeArrowheads="1"/>
              </p:cNvSpPr>
              <p:nvPr/>
            </p:nvSpPr>
            <p:spPr bwMode="auto">
              <a:xfrm>
                <a:off x="1200" y="4049"/>
                <a:ext cx="641" cy="23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original</a:t>
                </a:r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25"/>
            <p:cNvGrpSpPr/>
            <p:nvPr/>
          </p:nvGrpSpPr>
          <p:grpSpPr bwMode="auto">
            <a:xfrm>
              <a:off x="2256" y="2784"/>
              <a:ext cx="1351" cy="1354"/>
              <a:chOff x="2256" y="2784"/>
              <a:chExt cx="1496" cy="1499"/>
            </a:xfrm>
          </p:grpSpPr>
          <p:pic>
            <p:nvPicPr>
              <p:cNvPr id="41998" name="Picture 9" descr="lena_dif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5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999" name="Text Box 14"/>
              <p:cNvSpPr txBox="1">
                <a:spLocks noChangeArrowheads="1"/>
              </p:cNvSpPr>
              <p:nvPr/>
            </p:nvSpPr>
            <p:spPr bwMode="auto">
              <a:xfrm>
                <a:off x="3252" y="4049"/>
                <a:ext cx="500" cy="23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detail</a:t>
                </a:r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997" name="Text Box 20"/>
            <p:cNvSpPr txBox="1">
              <a:spLocks noChangeArrowheads="1"/>
            </p:cNvSpPr>
            <p:nvPr/>
          </p:nvSpPr>
          <p:spPr bwMode="auto">
            <a:xfrm>
              <a:off x="1776" y="3264"/>
              <a:ext cx="451" cy="3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3200" dirty="0"/>
                <a:t>+ </a:t>
              </a:r>
              <a:r>
                <a:rPr lang="el-GR" sz="3200" dirty="0"/>
                <a:t>α</a:t>
              </a:r>
              <a:endParaRPr lang="el-GR" sz="3200" dirty="0"/>
            </a:p>
          </p:txBody>
        </p:sp>
      </p:grp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7391400" y="6553200"/>
            <a:ext cx="156619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S. Lazebnik</a:t>
            </a:r>
            <a:endParaRPr lang="en-US" sz="1400" dirty="0"/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5791200" y="3633521"/>
            <a:ext cx="34290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dirty="0"/>
              <a:t>(This “detail extraction” operation is also called a </a:t>
            </a:r>
            <a:r>
              <a:rPr lang="en-US" b="1" i="1" dirty="0"/>
              <a:t>high-pass filter</a:t>
            </a:r>
            <a:r>
              <a:rPr lang="en-US" dirty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7714" y="1142998"/>
            <a:ext cx="8839200" cy="39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Sharpen filter</a:t>
            </a:r>
            <a:endParaRPr lang="en-US" dirty="0"/>
          </a:p>
        </p:txBody>
      </p:sp>
      <p:grpSp>
        <p:nvGrpSpPr>
          <p:cNvPr id="2" name="Group 30"/>
          <p:cNvGrpSpPr/>
          <p:nvPr/>
        </p:nvGrpSpPr>
        <p:grpSpPr bwMode="auto">
          <a:xfrm>
            <a:off x="228600" y="2362200"/>
            <a:ext cx="8839200" cy="4481512"/>
            <a:chOff x="144" y="1161"/>
            <a:chExt cx="5568" cy="2823"/>
          </a:xfrm>
        </p:grpSpPr>
        <p:graphicFrame>
          <p:nvGraphicFramePr>
            <p:cNvPr id="7171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Photo Editor Photo" r:id="rId2" imgW="4133850" imgH="2905125" progId="">
                    <p:embed/>
                  </p:oleObj>
                </mc:Choice>
                <mc:Fallback>
                  <p:oleObj name="Photo Editor Photo" r:id="rId2" imgW="4133850" imgH="2905125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Gaussian</a:t>
              </a:r>
              <a:endParaRPr lang="en-US" sz="1800"/>
            </a:p>
          </p:txBody>
        </p:sp>
        <p:grpSp>
          <p:nvGrpSpPr>
            <p:cNvPr id="4" name="Group 17"/>
            <p:cNvGrpSpPr/>
            <p:nvPr/>
          </p:nvGrpSpPr>
          <p:grpSpPr bwMode="auto">
            <a:xfrm>
              <a:off x="144" y="1161"/>
              <a:ext cx="1824" cy="2727"/>
              <a:chOff x="2064" y="576"/>
              <a:chExt cx="1824" cy="2727"/>
            </a:xfrm>
          </p:grpSpPr>
          <p:sp>
            <p:nvSpPr>
              <p:cNvPr id="7186" name="Freeform 7"/>
              <p:cNvSpPr/>
              <p:nvPr/>
            </p:nvSpPr>
            <p:spPr bwMode="auto">
              <a:xfrm>
                <a:off x="2064" y="2295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Freeform 8"/>
              <p:cNvSpPr/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1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8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9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0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1" name="Freeform 12"/>
              <p:cNvSpPr/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2" name="Freeform 13"/>
              <p:cNvSpPr/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3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70"/>
                <a:ext cx="985" cy="2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/>
                  <a:t>scaled impulse</a:t>
                </a:r>
                <a:endParaRPr lang="en-US" sz="1800" dirty="0"/>
              </a:p>
            </p:txBody>
          </p:sp>
        </p:grpSp>
        <p:pic>
          <p:nvPicPr>
            <p:cNvPr id="7182" name="Picture 15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3" name="Picture 20" descr="log"/>
            <p:cNvPicPr>
              <a:picLocks noChangeAspect="1" noChangeArrowheads="1"/>
            </p:cNvPicPr>
            <p:nvPr/>
          </p:nvPicPr>
          <p:blipFill>
            <a:blip r:embed="rId6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4" name="Picture 16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85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Laplacian of Gaussian</a:t>
              </a:r>
              <a:endParaRPr lang="en-US" sz="1800"/>
            </a:p>
          </p:txBody>
        </p:sp>
      </p:grpSp>
      <p:sp>
        <p:nvSpPr>
          <p:cNvPr id="7174" name="Text Box 24"/>
          <p:cNvSpPr txBox="1">
            <a:spLocks noChangeArrowheads="1"/>
          </p:cNvSpPr>
          <p:nvPr/>
        </p:nvSpPr>
        <p:spPr bwMode="auto">
          <a:xfrm>
            <a:off x="-44450" y="1752600"/>
            <a:ext cx="8064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  <a:endParaRPr lang="en-US" sz="1800"/>
          </a:p>
        </p:txBody>
      </p:sp>
      <p:sp>
        <p:nvSpPr>
          <p:cNvPr id="7175" name="Text Box 25"/>
          <p:cNvSpPr txBox="1">
            <a:spLocks noChangeArrowheads="1"/>
          </p:cNvSpPr>
          <p:nvPr/>
        </p:nvSpPr>
        <p:spPr bwMode="auto">
          <a:xfrm>
            <a:off x="1793422" y="1600200"/>
            <a:ext cx="8953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blurred</a:t>
            </a:r>
            <a:br>
              <a:rPr lang="en-US" sz="1800" dirty="0"/>
            </a:br>
            <a:r>
              <a:rPr lang="en-US" sz="1800" dirty="0"/>
              <a:t>image</a:t>
            </a:r>
            <a:endParaRPr lang="en-US" sz="1800" dirty="0"/>
          </a:p>
        </p:txBody>
      </p:sp>
      <p:sp>
        <p:nvSpPr>
          <p:cNvPr id="7176" name="Line 26"/>
          <p:cNvSpPr>
            <a:spLocks noChangeShapeType="1"/>
          </p:cNvSpPr>
          <p:nvPr/>
        </p:nvSpPr>
        <p:spPr bwMode="auto">
          <a:xfrm flipV="1">
            <a:off x="336550" y="1447800"/>
            <a:ext cx="0" cy="27432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8" name="Text Box 28"/>
          <p:cNvSpPr txBox="1">
            <a:spLocks noChangeArrowheads="1"/>
          </p:cNvSpPr>
          <p:nvPr/>
        </p:nvSpPr>
        <p:spPr bwMode="auto">
          <a:xfrm>
            <a:off x="7501164" y="1781856"/>
            <a:ext cx="14033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unit impulse</a:t>
            </a:r>
            <a:br>
              <a:rPr lang="en-US" sz="1800" dirty="0"/>
            </a:br>
            <a:r>
              <a:rPr lang="en-US" sz="1800" dirty="0"/>
              <a:t>(identity)</a:t>
            </a:r>
            <a:endParaRPr lang="en-US" sz="1800" dirty="0"/>
          </a:p>
        </p:txBody>
      </p:sp>
      <p:sp>
        <p:nvSpPr>
          <p:cNvPr id="7179" name="Line 29"/>
          <p:cNvSpPr>
            <a:spLocks noChangeShapeType="1"/>
          </p:cNvSpPr>
          <p:nvPr/>
        </p:nvSpPr>
        <p:spPr bwMode="auto">
          <a:xfrm flipV="1">
            <a:off x="8186964" y="1524000"/>
            <a:ext cx="0" cy="27432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eft Brace 29"/>
          <p:cNvSpPr/>
          <p:nvPr/>
        </p:nvSpPr>
        <p:spPr>
          <a:xfrm rot="16200000">
            <a:off x="2190641" y="1151275"/>
            <a:ext cx="103634" cy="8490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19400" y="1066800"/>
            <a:ext cx="6324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 filter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56650" y="1752600"/>
            <a:ext cx="58967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eft Brace 4"/>
          <p:cNvSpPr/>
          <p:nvPr/>
        </p:nvSpPr>
        <p:spPr>
          <a:xfrm>
            <a:off x="1676400" y="1752600"/>
            <a:ext cx="304800" cy="19812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1676400" y="3886200"/>
            <a:ext cx="304800" cy="19812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453" y="2590800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unfiltered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8714" y="4681640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“Optical” Convolution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4757321"/>
            <a:ext cx="1745674" cy="168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874" y="4567852"/>
            <a:ext cx="2590800" cy="1945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981200" y="6519446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http://lullaby.homepage.dk/diy-camera/bokeh.html</a:t>
            </a:r>
            <a:endParaRPr lang="en-US" sz="1600" dirty="0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684931"/>
            <a:ext cx="1905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67852"/>
            <a:ext cx="2590800" cy="1945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0" y="41264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Bokeh</a:t>
            </a:r>
            <a:r>
              <a:rPr lang="en-US" dirty="0"/>
              <a:t>: Blur in out-of-focus regions of an image.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1066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Camera shake</a:t>
            </a:r>
            <a:endParaRPr lang="en-US" b="1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1755775"/>
            <a:ext cx="1295400" cy="1289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 l="2803" t="12834" r="19760" b="2528"/>
          <a:stretch>
            <a:fillRect/>
          </a:stretch>
        </p:blipFill>
        <p:spPr bwMode="auto">
          <a:xfrm>
            <a:off x="4144055" y="1527175"/>
            <a:ext cx="2224087" cy="167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3" name="Picture 7" descr="stata_blur"/>
          <p:cNvPicPr>
            <a:picLocks noChangeAspect="1" noChangeArrowheads="1"/>
          </p:cNvPicPr>
          <p:nvPr/>
        </p:nvPicPr>
        <p:blipFill>
          <a:blip r:embed="rId7" cstate="print"/>
          <a:srcRect l="2849" t="13071" r="20229" b="2490"/>
          <a:stretch>
            <a:fillRect/>
          </a:stretch>
        </p:blipFill>
        <p:spPr bwMode="auto">
          <a:xfrm>
            <a:off x="838200" y="1527175"/>
            <a:ext cx="2219325" cy="167322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37677" y="180703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5855" y="18037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anose="02020603050405020304" pitchFamily="18" charset="0"/>
              </a:rPr>
              <a:t>=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276600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Source: Fergus, </a:t>
            </a:r>
            <a:r>
              <a:rPr lang="en-GB" sz="1600" i="1" dirty="0"/>
              <a:t>et al. “</a:t>
            </a:r>
            <a:r>
              <a:rPr lang="en-GB" sz="1600" dirty="0"/>
              <a:t>Removing Camera Shake from a Single Photograph”, SIGGRAPH 2006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 cstate="print"/>
          <a:srcRect r="34503" b="17790"/>
          <a:stretch>
            <a:fillRect/>
          </a:stretch>
        </p:blipFill>
        <p:spPr bwMode="auto">
          <a:xfrm>
            <a:off x="381000" y="1219200"/>
            <a:ext cx="4267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What is an image?</a:t>
            </a:r>
            <a:endParaRPr lang="en-US" dirty="0"/>
          </a:p>
        </p:txBody>
      </p:sp>
      <p:pic>
        <p:nvPicPr>
          <p:cNvPr id="13316" name="Picture 4" descr="humaneye"/>
          <p:cNvPicPr>
            <a:picLocks noChangeAspect="1" noChangeArrowheads="1"/>
          </p:cNvPicPr>
          <p:nvPr/>
        </p:nvPicPr>
        <p:blipFill>
          <a:blip r:embed="rId2" cstate="print"/>
          <a:srcRect l="14894" r="17021"/>
          <a:stretch>
            <a:fillRect/>
          </a:stretch>
        </p:blipFill>
        <p:spPr bwMode="auto">
          <a:xfrm>
            <a:off x="5867400" y="4343400"/>
            <a:ext cx="225751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248400" y="3429000"/>
            <a:ext cx="158158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cs typeface="Arial" panose="020B0604020202020204" pitchFamily="34" charset="0"/>
              </a:rPr>
              <a:t>Digital Camera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53200" y="6248400"/>
            <a:ext cx="91063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cs typeface="Arial" panose="020B0604020202020204" pitchFamily="34" charset="0"/>
              </a:rPr>
              <a:t>The Eye</a:t>
            </a:r>
            <a:endParaRPr lang="en-US" b="1">
              <a:cs typeface="Arial" panose="020B0604020202020204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7788275" y="6504801"/>
            <a:ext cx="15843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</a:rPr>
              <a:t>Source: A. Efros</a:t>
            </a:r>
            <a:endParaRPr lang="en-US" sz="1200" b="1" dirty="0">
              <a:latin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38800" y="1066800"/>
            <a:ext cx="2743200" cy="2971800"/>
          </a:xfrm>
          <a:prstGeom prst="ellipse">
            <a:avLst/>
          </a:prstGeom>
          <a:noFill/>
          <a:ln w="190500">
            <a:solidFill>
              <a:srgbClr val="FF0000"/>
            </a:solidFill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4343400"/>
            <a:ext cx="3352800" cy="2209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876800" y="4114800"/>
            <a:ext cx="1371600" cy="1066800"/>
          </a:xfrm>
          <a:prstGeom prst="straightConnector1">
            <a:avLst/>
          </a:prstGeom>
          <a:noFill/>
          <a:ln w="190500">
            <a:solidFill>
              <a:srgbClr val="FF0000"/>
            </a:solidFill>
            <a:tailEnd type="triangle"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2119400" y="5334000"/>
            <a:ext cx="3595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We’ll focus on these in this class</a:t>
            </a:r>
            <a:endParaRPr lang="en-US" sz="2000" b="1" dirty="0"/>
          </a:p>
        </p:txBody>
      </p:sp>
      <p:sp>
        <p:nvSpPr>
          <p:cNvPr id="18" name="Freeform 17"/>
          <p:cNvSpPr/>
          <p:nvPr/>
        </p:nvSpPr>
        <p:spPr>
          <a:xfrm>
            <a:off x="925286" y="5029200"/>
            <a:ext cx="1741714" cy="1338943"/>
          </a:xfrm>
          <a:custGeom>
            <a:avLst/>
            <a:gdLst>
              <a:gd name="connsiteX0" fmla="*/ 2383971 w 2383971"/>
              <a:gd name="connsiteY0" fmla="*/ 1338943 h 1338943"/>
              <a:gd name="connsiteX1" fmla="*/ 413657 w 2383971"/>
              <a:gd name="connsiteY1" fmla="*/ 881743 h 1338943"/>
              <a:gd name="connsiteX2" fmla="*/ 0 w 2383971"/>
              <a:gd name="connsiteY2" fmla="*/ 0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3971" h="1338943">
                <a:moveTo>
                  <a:pt x="2383971" y="1338943"/>
                </a:moveTo>
                <a:cubicBezTo>
                  <a:pt x="1597478" y="1221921"/>
                  <a:pt x="810986" y="1104900"/>
                  <a:pt x="413657" y="881743"/>
                </a:cubicBezTo>
                <a:cubicBezTo>
                  <a:pt x="16328" y="658586"/>
                  <a:pt x="8164" y="329293"/>
                  <a:pt x="0" y="0"/>
                </a:cubicBezTo>
              </a:path>
            </a:pathLst>
          </a:custGeom>
          <a:noFill/>
          <a:ln w="190500">
            <a:solidFill>
              <a:srgbClr val="FF0000"/>
            </a:solidFill>
            <a:tailEnd type="triangle"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67000" y="6172200"/>
            <a:ext cx="3122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(More on this process later)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9" grpId="0"/>
      <p:bldP spid="10" grpId="0" animBg="1"/>
      <p:bldP spid="11" grpId="0" animBg="1"/>
      <p:bldP spid="14" grpId="0"/>
      <p:bldP spid="18" grpId="0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Filters: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981200"/>
            <a:ext cx="2921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81200"/>
            <a:ext cx="2921000" cy="2743200"/>
          </a:xfrm>
          <a:prstGeom prst="rect">
            <a:avLst/>
          </a:prstGeom>
        </p:spPr>
      </p:pic>
      <p:pic>
        <p:nvPicPr>
          <p:cNvPr id="10" name="Picture 9" descr="CodeCogsEqn-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346700"/>
            <a:ext cx="5003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thresholding a linear filter?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Spatial-Invariant VS Spatial-Aware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Local VS Global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What is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A grid (matrix) of intensity values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(common to use one byte per value: 0 = black, 255 = white)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1" cstate="print"/>
          <a:srcRect l="49847" b="18367"/>
          <a:stretch>
            <a:fillRect/>
          </a:stretch>
        </p:blipFill>
        <p:spPr bwMode="auto">
          <a:xfrm>
            <a:off x="1219200" y="2412925"/>
            <a:ext cx="2133600" cy="249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96080" y="2795175"/>
            <a:ext cx="74732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  <a:endParaRPr lang="en-US" sz="88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1828800"/>
          <a:ext cx="3810000" cy="3994144"/>
        </p:xfrm>
        <a:graphic>
          <a:graphicData uri="http://schemas.openxmlformats.org/drawingml/2006/table">
            <a:tbl>
              <a:tblPr/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47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47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47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684838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dirty="0"/>
              <a:t>We can think of a (grayscale) image as a </a:t>
            </a:r>
            <a:r>
              <a:rPr lang="en-US" b="1" dirty="0"/>
              <a:t>function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dirty="0"/>
              <a:t>, from </a:t>
            </a:r>
            <a:r>
              <a:rPr lang="en-US" dirty="0">
                <a:latin typeface="Times New Roman" panose="02020603050405020304" pitchFamily="18" charset="0"/>
              </a:rPr>
              <a:t>R</a:t>
            </a:r>
            <a:r>
              <a:rPr lang="en-US" baseline="30000" dirty="0">
                <a:latin typeface="Times New Roman" panose="02020603050405020304" pitchFamily="18" charset="0"/>
              </a:rPr>
              <a:t>2</a:t>
            </a:r>
            <a:r>
              <a:rPr lang="en-US" dirty="0"/>
              <a:t> to </a:t>
            </a:r>
            <a:r>
              <a:rPr lang="en-US" dirty="0">
                <a:latin typeface="Times New Roman" panose="02020603050405020304" pitchFamily="18" charset="0"/>
              </a:rPr>
              <a:t>R:</a:t>
            </a: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lang="en-US" i="1" dirty="0">
                <a:latin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</a:rPr>
              <a:t>x,y</a:t>
            </a:r>
            <a:r>
              <a:rPr lang="en-US" dirty="0">
                <a:latin typeface="Times New Roman" panose="02020603050405020304" pitchFamily="18" charset="0"/>
              </a:rPr>
              <a:t>) </a:t>
            </a:r>
            <a:r>
              <a:rPr lang="en-US" dirty="0"/>
              <a:t>gives the </a:t>
            </a:r>
            <a:r>
              <a:rPr lang="en-US" b="1" dirty="0"/>
              <a:t>intensity</a:t>
            </a:r>
            <a:r>
              <a:rPr lang="en-US" dirty="0"/>
              <a:t> at position </a:t>
            </a:r>
            <a:r>
              <a:rPr lang="en-US" dirty="0">
                <a:latin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</a:rPr>
              <a:t>x,y</a:t>
            </a:r>
            <a:r>
              <a:rPr lang="en-US" dirty="0">
                <a:latin typeface="Times New Roman" panose="02020603050405020304" pitchFamily="18" charset="0"/>
              </a:rPr>
              <a:t>) </a:t>
            </a: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lang="en-US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lang="en-US" dirty="0"/>
              <a:t>A </a:t>
            </a:r>
            <a:r>
              <a:rPr lang="en-US" b="1" dirty="0"/>
              <a:t>digital</a:t>
            </a:r>
            <a:r>
              <a:rPr lang="en-US" dirty="0"/>
              <a:t> image is a discrete (</a:t>
            </a:r>
            <a:r>
              <a:rPr lang="en-US" b="1" dirty="0"/>
              <a:t>sampled</a:t>
            </a:r>
            <a:r>
              <a:rPr lang="en-US" dirty="0"/>
              <a:t>, </a:t>
            </a:r>
            <a:r>
              <a:rPr lang="en-US" b="1" dirty="0"/>
              <a:t>quantized</a:t>
            </a:r>
            <a:r>
              <a:rPr lang="en-US" dirty="0"/>
              <a:t>) version of this function</a:t>
            </a:r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57800" y="3429000"/>
            <a:ext cx="2475214" cy="211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What is an image?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227" y="2929482"/>
            <a:ext cx="2425959" cy="2286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grpSp>
        <p:nvGrpSpPr>
          <p:cNvPr id="26" name="Group 25"/>
          <p:cNvGrpSpPr/>
          <p:nvPr/>
        </p:nvGrpSpPr>
        <p:grpSpPr>
          <a:xfrm>
            <a:off x="5068586" y="2563126"/>
            <a:ext cx="1524000" cy="1847910"/>
            <a:chOff x="5181600" y="3028890"/>
            <a:chExt cx="1524000" cy="184791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562600" y="3961606"/>
              <a:ext cx="838200" cy="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5143103" y="4152503"/>
              <a:ext cx="610394" cy="22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5181600" y="3580606"/>
              <a:ext cx="762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57256" y="3733800"/>
              <a:ext cx="228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81600" y="4476690"/>
              <a:ext cx="228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60572" y="3028890"/>
              <a:ext cx="1045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>
            <a:hlinkClick r:id="rId3" action="ppaction://hlinkfile"/>
          </p:cNvPr>
          <p:cNvSpPr txBox="1"/>
          <p:nvPr/>
        </p:nvSpPr>
        <p:spPr>
          <a:xfrm>
            <a:off x="2145584" y="52240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0" u="sng" dirty="0">
                <a:solidFill>
                  <a:srgbClr val="0033CC"/>
                </a:solidFill>
                <a:latin typeface="+mj-lt"/>
                <a:hlinkClick r:id="rId4" action="ppaction://hlinkfile"/>
              </a:rPr>
              <a:t>snoop</a:t>
            </a:r>
            <a:endParaRPr lang="en-US" sz="1600" i="0" u="sng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25" name="TextBox 24">
            <a:hlinkClick r:id="rId5" action="ppaction://hlinkfile"/>
          </p:cNvPr>
          <p:cNvSpPr txBox="1"/>
          <p:nvPr/>
        </p:nvSpPr>
        <p:spPr>
          <a:xfrm>
            <a:off x="6248400" y="5562600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0" u="sng" dirty="0">
                <a:solidFill>
                  <a:srgbClr val="0033CC"/>
                </a:solidFill>
                <a:latin typeface="+mj-lt"/>
              </a:rPr>
              <a:t>3D view</a:t>
            </a:r>
            <a:endParaRPr lang="en-US" sz="1600" i="0" u="sng" dirty="0">
              <a:solidFill>
                <a:srgbClr val="0033CC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Image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5211763"/>
          </a:xfrm>
        </p:spPr>
        <p:txBody>
          <a:bodyPr>
            <a:normAutofit/>
          </a:bodyPr>
          <a:lstStyle/>
          <a:p>
            <a:r>
              <a:rPr lang="en-US" dirty="0"/>
              <a:t>As with any function, we can apply operators to an image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we’ll talk about a special kind of operator, </a:t>
            </a:r>
            <a:r>
              <a:rPr lang="en-US" i="1" dirty="0"/>
              <a:t>convolution </a:t>
            </a:r>
            <a:r>
              <a:rPr lang="en-US" dirty="0"/>
              <a:t>(linear filtering)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5800" y="2841013"/>
            <a:ext cx="3505200" cy="1807187"/>
            <a:chOff x="735462" y="3383891"/>
            <a:chExt cx="3250920" cy="167608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35462" y="3383891"/>
              <a:ext cx="1269343" cy="119611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23142" y="3383891"/>
              <a:ext cx="1263240" cy="1190009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ight Arrow 5"/>
            <p:cNvSpPr/>
            <p:nvPr/>
          </p:nvSpPr>
          <p:spPr bwMode="auto">
            <a:xfrm>
              <a:off x="2201493" y="3782498"/>
              <a:ext cx="369333" cy="306616"/>
            </a:xfrm>
            <a:prstGeom prst="rightArrow">
              <a:avLst>
                <a:gd name="adj1" fmla="val 50000"/>
                <a:gd name="adj2" fmla="val 79508"/>
              </a:avLst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sz="1800" i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200" y="4659868"/>
              <a:ext cx="2971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None/>
              </a:pPr>
              <a:r>
                <a:rPr lang="en-US" sz="2000" i="0" dirty="0"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</a:rPr>
                <a:t>g </a:t>
              </a:r>
              <a:r>
                <a:rPr lang="en-US" sz="2000" dirty="0">
                  <a:latin typeface="Times New Roman" panose="02020603050405020304" pitchFamily="18" charset="0"/>
                </a:rPr>
                <a:t>(</a:t>
              </a:r>
              <a:r>
                <a:rPr lang="en-US" sz="2000" i="1" dirty="0" err="1">
                  <a:latin typeface="Times New Roman" panose="02020603050405020304" pitchFamily="18" charset="0"/>
                </a:rPr>
                <a:t>x,y</a:t>
              </a:r>
              <a:r>
                <a:rPr lang="en-US" sz="2000" dirty="0">
                  <a:latin typeface="Times New Roman" panose="02020603050405020304" pitchFamily="18" charset="0"/>
                </a:rPr>
                <a:t>) </a:t>
              </a:r>
              <a:r>
                <a:rPr lang="en-US" sz="2000" i="1" dirty="0">
                  <a:latin typeface="Times New Roman" panose="02020603050405020304" pitchFamily="18" charset="0"/>
                </a:rPr>
                <a:t>= f </a:t>
              </a:r>
              <a:r>
                <a:rPr lang="en-US" sz="2000" dirty="0">
                  <a:latin typeface="Times New Roman" panose="02020603050405020304" pitchFamily="18" charset="0"/>
                </a:rPr>
                <a:t>(</a:t>
              </a:r>
              <a:r>
                <a:rPr lang="en-US" sz="2000" i="1" dirty="0" err="1">
                  <a:latin typeface="Times New Roman" panose="02020603050405020304" pitchFamily="18" charset="0"/>
                </a:rPr>
                <a:t>x,y</a:t>
              </a:r>
              <a:r>
                <a:rPr lang="en-US" sz="2000" dirty="0">
                  <a:latin typeface="Times New Roman" panose="02020603050405020304" pitchFamily="18" charset="0"/>
                </a:rPr>
                <a:t>) + </a:t>
              </a:r>
              <a:r>
                <a:rPr lang="en-US" sz="2000" i="0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</a:t>
              </a:r>
              <a:endParaRPr lang="en-US" sz="2000" i="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76800" y="2841013"/>
            <a:ext cx="3509048" cy="1775891"/>
            <a:chOff x="4876800" y="2819400"/>
            <a:chExt cx="3509048" cy="1775891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876800" y="2819400"/>
              <a:ext cx="1368628" cy="1289669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ight Arrow 11"/>
            <p:cNvSpPr/>
            <p:nvPr/>
          </p:nvSpPr>
          <p:spPr bwMode="auto">
            <a:xfrm>
              <a:off x="6457501" y="3249185"/>
              <a:ext cx="398221" cy="330599"/>
            </a:xfrm>
            <a:prstGeom prst="rightArrow">
              <a:avLst>
                <a:gd name="adj1" fmla="val 50000"/>
                <a:gd name="adj2" fmla="val 79508"/>
              </a:avLst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sz="1800" i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81600" y="4195181"/>
              <a:ext cx="32042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None/>
              </a:pPr>
              <a:r>
                <a:rPr lang="en-US" sz="2000" i="0" dirty="0"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000" i="1" dirty="0">
                  <a:latin typeface="Times New Roman" panose="02020603050405020304" pitchFamily="18" charset="0"/>
                </a:rPr>
                <a:t>g </a:t>
              </a:r>
              <a:r>
                <a:rPr lang="en-US" sz="2000" dirty="0">
                  <a:latin typeface="Times New Roman" panose="02020603050405020304" pitchFamily="18" charset="0"/>
                </a:rPr>
                <a:t>(</a:t>
              </a:r>
              <a:r>
                <a:rPr lang="en-US" sz="2000" i="1" dirty="0" err="1">
                  <a:latin typeface="Times New Roman" panose="02020603050405020304" pitchFamily="18" charset="0"/>
                </a:rPr>
                <a:t>x,y</a:t>
              </a:r>
              <a:r>
                <a:rPr lang="en-US" sz="2000" dirty="0">
                  <a:latin typeface="Times New Roman" panose="02020603050405020304" pitchFamily="18" charset="0"/>
                </a:rPr>
                <a:t>) </a:t>
              </a:r>
              <a:r>
                <a:rPr lang="en-US" sz="2000" i="1" dirty="0">
                  <a:latin typeface="Times New Roman" panose="02020603050405020304" pitchFamily="18" charset="0"/>
                </a:rPr>
                <a:t>= f </a:t>
              </a:r>
              <a:r>
                <a:rPr lang="en-US" sz="2000" dirty="0">
                  <a:latin typeface="Times New Roman" panose="02020603050405020304" pitchFamily="18" charset="0"/>
                </a:rPr>
                <a:t>(-</a:t>
              </a:r>
              <a:r>
                <a:rPr lang="en-US" sz="2000" i="1" dirty="0" err="1">
                  <a:latin typeface="Times New Roman" panose="02020603050405020304" pitchFamily="18" charset="0"/>
                </a:rPr>
                <a:t>x,y</a:t>
              </a:r>
              <a:r>
                <a:rPr lang="en-US" sz="2000" dirty="0">
                  <a:latin typeface="Times New Roman" panose="02020603050405020304" pitchFamily="18" charset="0"/>
                </a:rPr>
                <a:t>)</a:t>
              </a:r>
              <a:endParaRPr lang="en-US" sz="2000" i="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 flipH="1">
              <a:off x="7010400" y="2819400"/>
              <a:ext cx="1368628" cy="1289669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/>
              <a:t>Filtering</a:t>
            </a:r>
            <a:endParaRPr lang="en-US" dirty="0"/>
          </a:p>
          <a:p>
            <a:pPr lvl="1"/>
            <a:r>
              <a:rPr lang="en-US" dirty="0"/>
              <a:t>Form a new image whose pixels are a combination of the original pixels</a:t>
            </a:r>
            <a:endParaRPr lang="en-US" dirty="0"/>
          </a:p>
          <a:p>
            <a:r>
              <a:rPr lang="en-US" dirty="0"/>
              <a:t>Why? </a:t>
            </a:r>
            <a:endParaRPr lang="en-US" dirty="0"/>
          </a:p>
          <a:p>
            <a:pPr lvl="1"/>
            <a:r>
              <a:rPr lang="en-US" dirty="0"/>
              <a:t>To get useful information from images</a:t>
            </a:r>
            <a:endParaRPr lang="en-US" dirty="0"/>
          </a:p>
          <a:p>
            <a:pPr lvl="2"/>
            <a:r>
              <a:rPr lang="en-US" dirty="0"/>
              <a:t>E.g., extract edges or contours (to understand shape)</a:t>
            </a:r>
            <a:endParaRPr lang="en-US" dirty="0"/>
          </a:p>
          <a:p>
            <a:pPr lvl="1"/>
            <a:r>
              <a:rPr lang="en-US" dirty="0"/>
              <a:t>To enhance the image</a:t>
            </a:r>
            <a:endParaRPr lang="en-US" dirty="0"/>
          </a:p>
          <a:p>
            <a:pPr lvl="2"/>
            <a:r>
              <a:rPr lang="en-US" dirty="0"/>
              <a:t>E.g., to remove noise</a:t>
            </a:r>
            <a:endParaRPr lang="en-US" dirty="0"/>
          </a:p>
          <a:p>
            <a:pPr lvl="2"/>
            <a:r>
              <a:rPr lang="en-US" dirty="0"/>
              <a:t>E.g., to sharpen and “enhance image” a la CSI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Canonical Image Processing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Image Restoration</a:t>
            </a:r>
            <a:endParaRPr lang="en-US" sz="2400" dirty="0"/>
          </a:p>
          <a:p>
            <a:pPr lvl="1"/>
            <a:r>
              <a:rPr lang="en-US" sz="2000" dirty="0" err="1"/>
              <a:t>denoising</a:t>
            </a:r>
            <a:endParaRPr lang="en-US" sz="2000" dirty="0"/>
          </a:p>
          <a:p>
            <a:pPr lvl="1"/>
            <a:r>
              <a:rPr lang="en-US" sz="2000" dirty="0" err="1"/>
              <a:t>deblurring</a:t>
            </a:r>
            <a:endParaRPr lang="en-US" sz="2000" dirty="0"/>
          </a:p>
          <a:p>
            <a:r>
              <a:rPr lang="en-US" sz="2400" dirty="0"/>
              <a:t>Image Compression</a:t>
            </a:r>
            <a:endParaRPr lang="en-US" sz="2400" dirty="0"/>
          </a:p>
          <a:p>
            <a:pPr lvl="1"/>
            <a:r>
              <a:rPr lang="en-US" sz="2000" dirty="0"/>
              <a:t>JPEG, JPEG2000, MPEG..</a:t>
            </a:r>
            <a:endParaRPr lang="en-US" sz="2000" dirty="0"/>
          </a:p>
          <a:p>
            <a:r>
              <a:rPr lang="en-US" sz="2400" dirty="0"/>
              <a:t>Computing Field Properties</a:t>
            </a:r>
            <a:endParaRPr lang="en-US" sz="2400" dirty="0"/>
          </a:p>
          <a:p>
            <a:pPr lvl="1"/>
            <a:r>
              <a:rPr lang="en-US" sz="2000" dirty="0"/>
              <a:t>optical flow</a:t>
            </a:r>
            <a:endParaRPr lang="en-US" sz="2000" dirty="0"/>
          </a:p>
          <a:p>
            <a:pPr lvl="1"/>
            <a:r>
              <a:rPr lang="en-US" sz="2000" dirty="0"/>
              <a:t>disparity</a:t>
            </a:r>
            <a:endParaRPr lang="en-US" sz="2400" dirty="0"/>
          </a:p>
          <a:p>
            <a:r>
              <a:rPr lang="en-US" sz="2400" dirty="0"/>
              <a:t>Locating Structural Features</a:t>
            </a:r>
            <a:endParaRPr lang="en-US" sz="2400" dirty="0"/>
          </a:p>
          <a:p>
            <a:pPr lvl="1"/>
            <a:r>
              <a:rPr lang="en-US" sz="2000" dirty="0"/>
              <a:t>corners</a:t>
            </a:r>
            <a:endParaRPr lang="en-US" sz="2000" dirty="0"/>
          </a:p>
          <a:p>
            <a:pPr lvl="1"/>
            <a:r>
              <a:rPr lang="en-US" sz="2000" dirty="0"/>
              <a:t>edges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_INSTRUCTOR VIEW19C14C36-AC8E-43BC-9DB6-C2AAF774C7DC|PANE__TAG" val="_"/>
</p:tagLst>
</file>

<file path=ppt/tags/tag10.xml><?xml version="1.0" encoding="utf-8"?>
<p:tagLst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  <p:tag name="_INSTRUCTOR VIEW19C14C36-AC8E-43BC-9DB6-C2AAF774C7DC|PANE__TAG" val="_"/>
</p:tagLst>
</file>

<file path=ppt/tags/tag11.xml><?xml version="1.0" encoding="utf-8"?>
<p:tagLst xmlns:p="http://schemas.openxmlformats.org/presentationml/2006/main">
  <p:tag name="_INSTRUCTOR VIEW19C14C36-AC8E-43BC-9DB6-C2AAF774C7DC|PANE__TAG" val="_"/>
</p:tagLst>
</file>

<file path=ppt/tags/tag12.xml><?xml version="1.0" encoding="utf-8"?>
<p:tagLst xmlns:p="http://schemas.openxmlformats.org/presentationml/2006/main">
  <p:tag name="_INSTRUCTOR VIEW19C14C36-AC8E-43BC-9DB6-C2AAF774C7DC|PANE__TAG" val="_"/>
</p:tagLst>
</file>

<file path=ppt/tags/tag13.xml><?xml version="1.0" encoding="utf-8"?>
<p:tagLst xmlns:p="http://schemas.openxmlformats.org/presentationml/2006/main">
  <p:tag name="_INSTRUCTOR VIEW19C14C36-AC8E-43BC-9DB6-C2AAF774C7DC|PANE__TAG" val="_"/>
</p:tagLst>
</file>

<file path=ppt/tags/tag14.xml><?xml version="1.0" encoding="utf-8"?>
<p:tagLst xmlns:p="http://schemas.openxmlformats.org/presentationml/2006/main">
  <p:tag name="_INSTRUCTOR VIEW19C14C36-AC8E-43BC-9DB6-C2AAF774C7DC|PANE__TAG" val="_"/>
</p:tagLst>
</file>

<file path=ppt/tags/tag15.xml><?xml version="1.0" encoding="utf-8"?>
<p:tagLst xmlns:p="http://schemas.openxmlformats.org/presentationml/2006/main">
  <p:tag name="_INSTRUCTOR VIEW19C14C36-AC8E-43BC-9DB6-C2AAF774C7DC|PANE__TAG" val="_"/>
</p:tagLst>
</file>

<file path=ppt/tags/tag16.xml><?xml version="1.0" encoding="utf-8"?>
<p:tagLst xmlns:p="http://schemas.openxmlformats.org/presentationml/2006/main">
  <p:tag name="_INSTRUCTOR VIEW19C14C36-AC8E-43BC-9DB6-C2AAF774C7DC|PANE__TAG" val="_"/>
</p:tagLst>
</file>

<file path=ppt/tags/tag17.xml><?xml version="1.0" encoding="utf-8"?>
<p:tagLst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8.xml><?xml version="1.0" encoding="utf-8"?>
<p:tagLst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9.xml><?xml version="1.0" encoding="utf-8"?>
<p:tagLst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p="http://schemas.openxmlformats.org/presentationml/2006/main">
  <p:tag name="_INSTRUCTOR VIEW19C14C36-AC8E-43BC-9DB6-C2AAF774C7DC|PANE__TAG" val="_"/>
</p:tagLst>
</file>

<file path=ppt/tags/tag20.xml><?xml version="1.0" encoding="utf-8"?>
<p:tagLst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1.xml><?xml version="1.0" encoding="utf-8"?>
<p:tagLst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2.xml><?xml version="1.0" encoding="utf-8"?>
<p:tagLst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3.xml><?xml version="1.0" encoding="utf-8"?>
<p:tagLst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4.xml><?xml version="1.0" encoding="utf-8"?>
<p:tagLst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5.xml><?xml version="1.0" encoding="utf-8"?>
<p:tagLst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6.xml><?xml version="1.0" encoding="utf-8"?>
<p:tagLst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27.xml><?xml version="1.0" encoding="utf-8"?>
<p:tagLst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28.xml><?xml version="1.0" encoding="utf-8"?>
<p:tagLst xmlns:p="http://schemas.openxmlformats.org/presentationml/2006/main">
  <p:tag name="commondata" val="eyJoZGlkIjoiY2YxM2RkZTE5YTM5ZWE3OGUwYTc3ZjljODc3YWZkZjYifQ=="/>
</p:tagLst>
</file>

<file path=ppt/tags/tag3.xml><?xml version="1.0" encoding="utf-8"?>
<p:tagLst xmlns:p="http://schemas.openxmlformats.org/presentationml/2006/main">
  <p:tag name="_INSTRUCTOR VIEW19C14C36-AC8E-43BC-9DB6-C2AAF774C7DC|PANE__TAG" val="_"/>
</p:tagLst>
</file>

<file path=ppt/tags/tag4.xml><?xml version="1.0" encoding="utf-8"?>
<p:tagLst xmlns:p="http://schemas.openxmlformats.org/presentationml/2006/main">
  <p:tag name="_INSTRUCTOR VIEW19C14C36-AC8E-43BC-9DB6-C2AAF774C7DC|PANE__TAG" val="_"/>
</p:tagLst>
</file>

<file path=ppt/tags/tag5.xml><?xml version="1.0" encoding="utf-8"?>
<p:tagLst xmlns:p="http://schemas.openxmlformats.org/presentationml/2006/main">
  <p:tag name="_INSTRUCTOR VIEW19C14C36-AC8E-43BC-9DB6-C2AAF774C7DC|PANE__TAG" val="_"/>
</p:tagLst>
</file>

<file path=ppt/tags/tag6.xml><?xml version="1.0" encoding="utf-8"?>
<p:tagLst xmlns:p="http://schemas.openxmlformats.org/presentationml/2006/main">
  <p:tag name="_INSTRUCTOR VIEW19C14C36-AC8E-43BC-9DB6-C2AAF774C7DC|PANE__TAG" val="_"/>
</p:tagLst>
</file>

<file path=ppt/tags/tag7.xml><?xml version="1.0" encoding="utf-8"?>
<p:tagLst xmlns:p="http://schemas.openxmlformats.org/presentationml/2006/main">
  <p:tag name="_INSTRUCTOR VIEW19C14C36-AC8E-43BC-9DB6-C2AAF774C7DC|PANE__TAG" val="_"/>
</p:tagLst>
</file>

<file path=ppt/tags/tag8.xml><?xml version="1.0" encoding="utf-8"?>
<p:tagLst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  <p:tag name="_INSTRUCTOR VIEW19C14C36-AC8E-43BC-9DB6-C2AAF774C7DC|PANE__TAG" val="_"/>
</p:tagLst>
</file>

<file path=ppt/tags/tag9.xml><?xml version="1.0" encoding="utf-8"?>
<p:tagLst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5252</Words>
  <Application>WPS 演示</Application>
  <PresentationFormat>全屏显示(4:3)</PresentationFormat>
  <Paragraphs>1228</Paragraphs>
  <Slides>42</Slides>
  <Notes>14</Notes>
  <HiddenSlides>3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Calibri</vt:lpstr>
      <vt:lpstr>Times New Roman</vt:lpstr>
      <vt:lpstr>Verdana</vt:lpstr>
      <vt:lpstr>微软雅黑</vt:lpstr>
      <vt:lpstr>Arial Unicode MS</vt:lpstr>
      <vt:lpstr>Myriad Roman</vt:lpstr>
      <vt:lpstr>Segoe Print</vt:lpstr>
      <vt:lpstr>Myriad Roman</vt:lpstr>
      <vt:lpstr>Times</vt:lpstr>
      <vt:lpstr>Courier New</vt:lpstr>
      <vt:lpstr>Tahoma</vt:lpstr>
      <vt:lpstr>Symbol</vt:lpstr>
      <vt:lpstr>Calibri</vt:lpstr>
      <vt:lpstr>Office Theme</vt:lpstr>
      <vt:lpstr>Equation.DSMT4</vt:lpstr>
      <vt:lpstr>Lecture 1: Images and image filtering</vt:lpstr>
      <vt:lpstr>Reading</vt:lpstr>
      <vt:lpstr>What is an image?</vt:lpstr>
      <vt:lpstr>What is an image?</vt:lpstr>
      <vt:lpstr>What is an image?</vt:lpstr>
      <vt:lpstr>What is an image?</vt:lpstr>
      <vt:lpstr>Image transformations</vt:lpstr>
      <vt:lpstr>Filters</vt:lpstr>
      <vt:lpstr>Canonical Image Processing problems</vt:lpstr>
      <vt:lpstr>Question: Noise reduction</vt:lpstr>
      <vt:lpstr>Image filtering</vt:lpstr>
      <vt:lpstr>Linear filtering</vt:lpstr>
      <vt:lpstr>Cross-correlation</vt:lpstr>
      <vt:lpstr>Convolution</vt:lpstr>
      <vt:lpstr>1D Demo</vt:lpstr>
      <vt:lpstr>Convolution</vt:lpstr>
      <vt:lpstr>Mean filtering</vt:lpstr>
      <vt:lpstr>Mean filtering/Moving average</vt:lpstr>
      <vt:lpstr>Mean filtering/Moving average</vt:lpstr>
      <vt:lpstr>Mean filtering/Moving average</vt:lpstr>
      <vt:lpstr>Mean filtering/Moving average</vt:lpstr>
      <vt:lpstr>Mean filtering/Moving average</vt:lpstr>
      <vt:lpstr>Mean filtering/Moving average</vt:lpstr>
      <vt:lpstr>Example filters</vt:lpstr>
      <vt:lpstr>Linear filters: examples</vt:lpstr>
      <vt:lpstr>Linear filters: examples</vt:lpstr>
      <vt:lpstr>Linear filters: examples</vt:lpstr>
      <vt:lpstr>Linear filters: examples</vt:lpstr>
      <vt:lpstr>Sharpening</vt:lpstr>
      <vt:lpstr>Smoothing with box filter revisited</vt:lpstr>
      <vt:lpstr>Gaussian Kernel</vt:lpstr>
      <vt:lpstr>Gaussian Kernel</vt:lpstr>
      <vt:lpstr>Gaussian filters</vt:lpstr>
      <vt:lpstr>Mean vs. Gaussian filtering</vt:lpstr>
      <vt:lpstr>Gaussian filter</vt:lpstr>
      <vt:lpstr>Sharpening revisited</vt:lpstr>
      <vt:lpstr>Sharpen filter</vt:lpstr>
      <vt:lpstr>Sharpen filter</vt:lpstr>
      <vt:lpstr>“Optical” Convolution</vt:lpstr>
      <vt:lpstr>Filters: Thresholding</vt:lpstr>
      <vt:lpstr>Linear filters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戴玉超</cp:lastModifiedBy>
  <cp:revision>153</cp:revision>
  <dcterms:created xsi:type="dcterms:W3CDTF">2009-08-25T02:47:00Z</dcterms:created>
  <dcterms:modified xsi:type="dcterms:W3CDTF">2024-04-10T07:42:14Z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34103A3724F347C3B13B1C4560C39C9D_12</vt:lpwstr>
  </property>
</Properties>
</file>